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  <p:sldMasterId id="2147483656" r:id="rId4"/>
    <p:sldMasterId id="2147483681" r:id="rId5"/>
  </p:sldMasterIdLst>
  <p:notesMasterIdLst>
    <p:notesMasterId r:id="rId7"/>
  </p:notesMasterIdLst>
  <p:sldIdLst>
    <p:sldId id="1832" r:id="rId6"/>
    <p:sldId id="1975" r:id="rId8"/>
    <p:sldId id="1981" r:id="rId9"/>
    <p:sldId id="2754" r:id="rId10"/>
    <p:sldId id="2738" r:id="rId11"/>
    <p:sldId id="1982" r:id="rId12"/>
    <p:sldId id="2758" r:id="rId13"/>
    <p:sldId id="2757" r:id="rId14"/>
    <p:sldId id="2759" r:id="rId15"/>
    <p:sldId id="2761" r:id="rId16"/>
    <p:sldId id="2762" r:id="rId17"/>
    <p:sldId id="2760" r:id="rId18"/>
    <p:sldId id="1983" r:id="rId19"/>
    <p:sldId id="2725" r:id="rId20"/>
    <p:sldId id="2768" r:id="rId21"/>
    <p:sldId id="2769" r:id="rId22"/>
    <p:sldId id="2770" r:id="rId23"/>
    <p:sldId id="2771" r:id="rId24"/>
    <p:sldId id="2739" r:id="rId25"/>
    <p:sldId id="2772" r:id="rId26"/>
    <p:sldId id="2774" r:id="rId27"/>
    <p:sldId id="2775" r:id="rId28"/>
    <p:sldId id="1835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605BD-5C49-40CA-B59F-7B0D4B880C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912DF-0309-4BD5-BA0A-F66B35C2B65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2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3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9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4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2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1" name="Freeform 6"/>
              <p:cNvSpPr/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7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7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7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7" name="Freeform 12"/>
                <p:cNvSpPr/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9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4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2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5" Type="http://schemas.openxmlformats.org/officeDocument/2006/relationships/theme" Target="../theme/theme3.xml"/><Relationship Id="rId24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26.xml"/><Relationship Id="rId2" Type="http://schemas.openxmlformats.org/officeDocument/2006/relationships/slideLayout" Target="../slideLayouts/slideLayout8.xml"/><Relationship Id="rId19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.xml"/><Relationship Id="rId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5" Type="http://schemas.openxmlformats.org/officeDocument/2006/relationships/theme" Target="../theme/theme4.xml"/><Relationship Id="rId24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0" Type="http://schemas.openxmlformats.org/officeDocument/2006/relationships/notesSlide" Target="../notesSlides/notesSlide15.xml"/><Relationship Id="rId1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1368" y="2894277"/>
            <a:ext cx="7015008" cy="6451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计算机视觉大作业</a:t>
            </a:r>
            <a:endParaRPr lang="zh-CN" altLang="en-US" dirty="0"/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0069" y="2496279"/>
            <a:ext cx="10999627" cy="15606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当我们训练好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baseline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后，交到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Kaggle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上验证分数，发现分数一直很低。本以为是训练设置与代码的问题，后来查看了结果里的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labels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图像，发现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weed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标签严重缺失。我们发现将训练集划分一部分到验证集中会使得这一现象产生，随后我们调整了训练集与验证集的比例，得到了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baseline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准确的结果。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3005482" y="1734465"/>
            <a:ext cx="6428799" cy="663575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微软雅黑" panose="020B050302020402020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006C39"/>
                </a:solidFill>
                <a:latin typeface="Arial Black" panose="020B0A04020102020204"/>
              </a:rPr>
              <a:t>Baseline</a:t>
            </a:r>
            <a:r>
              <a:rPr lang="zh-CN" altLang="en-US" b="1" dirty="0">
                <a:solidFill>
                  <a:srgbClr val="006C39"/>
                </a:solidFill>
                <a:latin typeface="Arial Black" panose="020B0A04020102020204"/>
              </a:rPr>
              <a:t>中遇到的问题</a:t>
            </a:r>
            <a:endParaRPr kumimoji="0" lang="zh-CN" altLang="en-US" sz="44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Arial Black" panose="020B0A04020102020204"/>
              <a:ea typeface="微软雅黑" panose="020B0503020204020204" charset="-122"/>
              <a:cs typeface="+mj-cs"/>
            </a:endParaRPr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 txBox="1"/>
          <p:nvPr/>
        </p:nvSpPr>
        <p:spPr>
          <a:xfrm>
            <a:off x="767606" y="155765"/>
            <a:ext cx="6428799" cy="663575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微软雅黑" panose="020B050302020402020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006C39"/>
                </a:solidFill>
                <a:latin typeface="Arial Black" panose="020B0A04020102020204"/>
              </a:rPr>
              <a:t>前后结果</a:t>
            </a:r>
            <a:endParaRPr kumimoji="0" lang="zh-CN" altLang="en-US" sz="44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Arial Black" panose="020B0A04020102020204"/>
              <a:ea typeface="微软雅黑" panose="020B0503020204020204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1023"/>
          <a:stretch>
            <a:fillRect/>
          </a:stretch>
        </p:blipFill>
        <p:spPr>
          <a:xfrm>
            <a:off x="62388" y="828867"/>
            <a:ext cx="12067224" cy="86600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18" y="2548755"/>
            <a:ext cx="3982006" cy="41534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224" y="2558282"/>
            <a:ext cx="4048690" cy="41439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2915"/>
            <a:ext cx="12192000" cy="80608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60399" y="1131263"/>
            <a:ext cx="4732215" cy="4352182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6000" y="2365334"/>
            <a:ext cx="5435601" cy="6896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zh-CN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杂草</a:t>
            </a:r>
            <a:r>
              <a:rPr lang="zh-CN" altLang="en-US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，作物</a:t>
            </a:r>
            <a:r>
              <a:rPr lang="zh-CN" altLang="zh-CN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被错误分类为背景（</a:t>
            </a:r>
            <a:r>
              <a:rPr lang="en-US" altLang="zh-CN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background</a:t>
            </a:r>
            <a:r>
              <a:rPr lang="zh-CN" altLang="zh-CN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）的比例较高</a:t>
            </a:r>
            <a:r>
              <a:rPr lang="zh-CN" altLang="en-US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。</a:t>
            </a:r>
            <a:r>
              <a:rPr lang="zh-CN" altLang="zh-CN" sz="18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杂草和作物之间的互相混淆问题</a:t>
            </a:r>
            <a:r>
              <a:rPr lang="zh-CN" altLang="en-US" sz="18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。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96000" y="1675370"/>
            <a:ext cx="2685691" cy="560153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存在的问题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74521" y="5685891"/>
            <a:ext cx="4998741" cy="2983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200" spc="3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结果混淆矩阵</a:t>
            </a:r>
            <a:endParaRPr kumimoji="0" lang="zh-CN" altLang="en-US" sz="12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96000" y="4543560"/>
            <a:ext cx="5422900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为了解决植株与背景相混的问题，我们决定从图像预处理和模型改进两方面下手。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096000" y="3865319"/>
            <a:ext cx="2685691" cy="560153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改进方向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6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578" y="1291392"/>
            <a:ext cx="4673856" cy="4041104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6547219" y="1183043"/>
            <a:ext cx="4190733" cy="4954232"/>
            <a:chOff x="6909170" y="1354493"/>
            <a:chExt cx="4190733" cy="4954232"/>
          </a:xfrm>
        </p:grpSpPr>
        <p:grpSp>
          <p:nvGrpSpPr>
            <p:cNvPr id="26" name="组合 25"/>
            <p:cNvGrpSpPr/>
            <p:nvPr/>
          </p:nvGrpSpPr>
          <p:grpSpPr>
            <a:xfrm>
              <a:off x="8398143" y="6153823"/>
              <a:ext cx="578054" cy="154902"/>
              <a:chOff x="7957225" y="6063574"/>
              <a:chExt cx="871228" cy="233464"/>
            </a:xfrm>
          </p:grpSpPr>
          <p:sp>
            <p:nvSpPr>
              <p:cNvPr id="32" name="椭圆 31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3" name="椭圆 32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4" name="椭圆 33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27" name="文本占位符 11"/>
            <p:cNvSpPr txBox="1"/>
            <p:nvPr/>
          </p:nvSpPr>
          <p:spPr>
            <a:xfrm>
              <a:off x="6909170" y="4034115"/>
              <a:ext cx="4190733" cy="546127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8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8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A2A2A2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cs typeface="+mn-cs"/>
                  <a:sym typeface="+mn-lt"/>
                </a:rPr>
                <a:t>advanced experiment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  <a:sym typeface="+mn-lt"/>
              </a:endParaRPr>
            </a:p>
          </p:txBody>
        </p:sp>
        <p:sp>
          <p:nvSpPr>
            <p:cNvPr id="28" name="文本占位符 12"/>
            <p:cNvSpPr txBox="1"/>
            <p:nvPr/>
          </p:nvSpPr>
          <p:spPr>
            <a:xfrm>
              <a:off x="6909170" y="3031304"/>
              <a:ext cx="419073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8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80604020202020204" pitchFamily="34" charset="0"/>
                <a:buNone/>
                <a:defRPr/>
              </a:pPr>
              <a:r>
                <a:rPr lang="zh-CN" altLang="en-US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进阶实验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29" name="books-group_25777"/>
            <p:cNvSpPr>
              <a:spLocks noChangeAspect="1"/>
            </p:cNvSpPr>
            <p:nvPr/>
          </p:nvSpPr>
          <p:spPr bwMode="auto">
            <a:xfrm>
              <a:off x="8294905" y="1354493"/>
              <a:ext cx="1419262" cy="1416441"/>
            </a:xfrm>
            <a:custGeom>
              <a:avLst/>
              <a:gdLst>
                <a:gd name="connsiteX0" fmla="*/ 19029 w 579692"/>
                <a:gd name="connsiteY0" fmla="*/ 524265 h 578540"/>
                <a:gd name="connsiteX1" fmla="*/ 63202 w 579692"/>
                <a:gd name="connsiteY1" fmla="*/ 560901 h 578540"/>
                <a:gd name="connsiteX2" fmla="*/ 516490 w 579692"/>
                <a:gd name="connsiteY2" fmla="*/ 560901 h 578540"/>
                <a:gd name="connsiteX3" fmla="*/ 560663 w 579692"/>
                <a:gd name="connsiteY3" fmla="*/ 524265 h 578540"/>
                <a:gd name="connsiteX4" fmla="*/ 543674 w 579692"/>
                <a:gd name="connsiteY4" fmla="*/ 524265 h 578540"/>
                <a:gd name="connsiteX5" fmla="*/ 36018 w 579692"/>
                <a:gd name="connsiteY5" fmla="*/ 524265 h 578540"/>
                <a:gd name="connsiteX6" fmla="*/ 371701 w 579692"/>
                <a:gd name="connsiteY6" fmla="*/ 434026 h 578540"/>
                <a:gd name="connsiteX7" fmla="*/ 480441 w 579692"/>
                <a:gd name="connsiteY7" fmla="*/ 434026 h 578540"/>
                <a:gd name="connsiteX8" fmla="*/ 480441 w 579692"/>
                <a:gd name="connsiteY8" fmla="*/ 452349 h 578540"/>
                <a:gd name="connsiteX9" fmla="*/ 371701 w 579692"/>
                <a:gd name="connsiteY9" fmla="*/ 452349 h 578540"/>
                <a:gd name="connsiteX10" fmla="*/ 371701 w 579692"/>
                <a:gd name="connsiteY10" fmla="*/ 398143 h 578540"/>
                <a:gd name="connsiteX11" fmla="*/ 480441 w 579692"/>
                <a:gd name="connsiteY11" fmla="*/ 398143 h 578540"/>
                <a:gd name="connsiteX12" fmla="*/ 480441 w 579692"/>
                <a:gd name="connsiteY12" fmla="*/ 415703 h 578540"/>
                <a:gd name="connsiteX13" fmla="*/ 371701 w 579692"/>
                <a:gd name="connsiteY13" fmla="*/ 415703 h 578540"/>
                <a:gd name="connsiteX14" fmla="*/ 371701 w 579692"/>
                <a:gd name="connsiteY14" fmla="*/ 361496 h 578540"/>
                <a:gd name="connsiteX15" fmla="*/ 480441 w 579692"/>
                <a:gd name="connsiteY15" fmla="*/ 361496 h 578540"/>
                <a:gd name="connsiteX16" fmla="*/ 480441 w 579692"/>
                <a:gd name="connsiteY16" fmla="*/ 379819 h 578540"/>
                <a:gd name="connsiteX17" fmla="*/ 371701 w 579692"/>
                <a:gd name="connsiteY17" fmla="*/ 379819 h 578540"/>
                <a:gd name="connsiteX18" fmla="*/ 217486 w 579692"/>
                <a:gd name="connsiteY18" fmla="*/ 358064 h 578540"/>
                <a:gd name="connsiteX19" fmla="*/ 217486 w 579692"/>
                <a:gd name="connsiteY19" fmla="*/ 383144 h 578540"/>
                <a:gd name="connsiteX20" fmla="*/ 242605 w 579692"/>
                <a:gd name="connsiteY20" fmla="*/ 370943 h 578540"/>
                <a:gd name="connsiteX21" fmla="*/ 203909 w 579692"/>
                <a:gd name="connsiteY21" fmla="*/ 335695 h 578540"/>
                <a:gd name="connsiteX22" fmla="*/ 212734 w 579692"/>
                <a:gd name="connsiteY22" fmla="*/ 335695 h 578540"/>
                <a:gd name="connsiteX23" fmla="*/ 267044 w 579692"/>
                <a:gd name="connsiteY23" fmla="*/ 362809 h 578540"/>
                <a:gd name="connsiteX24" fmla="*/ 271796 w 579692"/>
                <a:gd name="connsiteY24" fmla="*/ 370943 h 578540"/>
                <a:gd name="connsiteX25" fmla="*/ 267044 w 579692"/>
                <a:gd name="connsiteY25" fmla="*/ 379077 h 578540"/>
                <a:gd name="connsiteX26" fmla="*/ 212734 w 579692"/>
                <a:gd name="connsiteY26" fmla="*/ 406191 h 578540"/>
                <a:gd name="connsiteX27" fmla="*/ 208661 w 579692"/>
                <a:gd name="connsiteY27" fmla="*/ 406869 h 578540"/>
                <a:gd name="connsiteX28" fmla="*/ 203909 w 579692"/>
                <a:gd name="connsiteY28" fmla="*/ 405513 h 578540"/>
                <a:gd name="connsiteX29" fmla="*/ 199157 w 579692"/>
                <a:gd name="connsiteY29" fmla="*/ 398057 h 578540"/>
                <a:gd name="connsiteX30" fmla="*/ 199157 w 579692"/>
                <a:gd name="connsiteY30" fmla="*/ 343829 h 578540"/>
                <a:gd name="connsiteX31" fmla="*/ 203909 w 579692"/>
                <a:gd name="connsiteY31" fmla="*/ 335695 h 578540"/>
                <a:gd name="connsiteX32" fmla="*/ 462118 w 579692"/>
                <a:gd name="connsiteY32" fmla="*/ 325504 h 578540"/>
                <a:gd name="connsiteX33" fmla="*/ 480441 w 579692"/>
                <a:gd name="connsiteY33" fmla="*/ 325504 h 578540"/>
                <a:gd name="connsiteX34" fmla="*/ 480441 w 579692"/>
                <a:gd name="connsiteY34" fmla="*/ 343827 h 578540"/>
                <a:gd name="connsiteX35" fmla="*/ 462118 w 579692"/>
                <a:gd name="connsiteY35" fmla="*/ 343827 h 578540"/>
                <a:gd name="connsiteX36" fmla="*/ 426125 w 579692"/>
                <a:gd name="connsiteY36" fmla="*/ 325504 h 578540"/>
                <a:gd name="connsiteX37" fmla="*/ 443794 w 579692"/>
                <a:gd name="connsiteY37" fmla="*/ 325504 h 578540"/>
                <a:gd name="connsiteX38" fmla="*/ 443794 w 579692"/>
                <a:gd name="connsiteY38" fmla="*/ 343827 h 578540"/>
                <a:gd name="connsiteX39" fmla="*/ 426125 w 579692"/>
                <a:gd name="connsiteY39" fmla="*/ 343827 h 578540"/>
                <a:gd name="connsiteX40" fmla="*/ 371701 w 579692"/>
                <a:gd name="connsiteY40" fmla="*/ 325504 h 578540"/>
                <a:gd name="connsiteX41" fmla="*/ 407693 w 579692"/>
                <a:gd name="connsiteY41" fmla="*/ 325504 h 578540"/>
                <a:gd name="connsiteX42" fmla="*/ 407693 w 579692"/>
                <a:gd name="connsiteY42" fmla="*/ 343827 h 578540"/>
                <a:gd name="connsiteX43" fmla="*/ 371701 w 579692"/>
                <a:gd name="connsiteY43" fmla="*/ 343827 h 578540"/>
                <a:gd name="connsiteX44" fmla="*/ 127088 w 579692"/>
                <a:gd name="connsiteY44" fmla="*/ 307153 h 578540"/>
                <a:gd name="connsiteX45" fmla="*/ 127088 w 579692"/>
                <a:gd name="connsiteY45" fmla="*/ 434030 h 578540"/>
                <a:gd name="connsiteX46" fmla="*/ 335030 w 579692"/>
                <a:gd name="connsiteY46" fmla="*/ 434030 h 578540"/>
                <a:gd name="connsiteX47" fmla="*/ 335030 w 579692"/>
                <a:gd name="connsiteY47" fmla="*/ 307153 h 578540"/>
                <a:gd name="connsiteX48" fmla="*/ 117574 w 579692"/>
                <a:gd name="connsiteY48" fmla="*/ 289512 h 578540"/>
                <a:gd name="connsiteX49" fmla="*/ 344544 w 579692"/>
                <a:gd name="connsiteY49" fmla="*/ 289512 h 578540"/>
                <a:gd name="connsiteX50" fmla="*/ 353378 w 579692"/>
                <a:gd name="connsiteY50" fmla="*/ 298332 h 578540"/>
                <a:gd name="connsiteX51" fmla="*/ 353378 w 579692"/>
                <a:gd name="connsiteY51" fmla="*/ 442850 h 578540"/>
                <a:gd name="connsiteX52" fmla="*/ 344544 w 579692"/>
                <a:gd name="connsiteY52" fmla="*/ 452349 h 578540"/>
                <a:gd name="connsiteX53" fmla="*/ 117574 w 579692"/>
                <a:gd name="connsiteY53" fmla="*/ 452349 h 578540"/>
                <a:gd name="connsiteX54" fmla="*/ 108740 w 579692"/>
                <a:gd name="connsiteY54" fmla="*/ 442850 h 578540"/>
                <a:gd name="connsiteX55" fmla="*/ 108740 w 579692"/>
                <a:gd name="connsiteY55" fmla="*/ 298332 h 578540"/>
                <a:gd name="connsiteX56" fmla="*/ 117574 w 579692"/>
                <a:gd name="connsiteY56" fmla="*/ 289512 h 578540"/>
                <a:gd name="connsiteX57" fmla="*/ 298953 w 579692"/>
                <a:gd name="connsiteY57" fmla="*/ 252866 h 578540"/>
                <a:gd name="connsiteX58" fmla="*/ 353378 w 579692"/>
                <a:gd name="connsiteY58" fmla="*/ 252866 h 578540"/>
                <a:gd name="connsiteX59" fmla="*/ 353378 w 579692"/>
                <a:gd name="connsiteY59" fmla="*/ 271189 h 578540"/>
                <a:gd name="connsiteX60" fmla="*/ 298953 w 579692"/>
                <a:gd name="connsiteY60" fmla="*/ 271189 h 578540"/>
                <a:gd name="connsiteX61" fmla="*/ 262961 w 579692"/>
                <a:gd name="connsiteY61" fmla="*/ 252866 h 578540"/>
                <a:gd name="connsiteX62" fmla="*/ 280630 w 579692"/>
                <a:gd name="connsiteY62" fmla="*/ 252866 h 578540"/>
                <a:gd name="connsiteX63" fmla="*/ 280630 w 579692"/>
                <a:gd name="connsiteY63" fmla="*/ 271189 h 578540"/>
                <a:gd name="connsiteX64" fmla="*/ 262961 w 579692"/>
                <a:gd name="connsiteY64" fmla="*/ 271189 h 578540"/>
                <a:gd name="connsiteX65" fmla="*/ 226314 w 579692"/>
                <a:gd name="connsiteY65" fmla="*/ 252866 h 578540"/>
                <a:gd name="connsiteX66" fmla="*/ 244637 w 579692"/>
                <a:gd name="connsiteY66" fmla="*/ 252866 h 578540"/>
                <a:gd name="connsiteX67" fmla="*/ 244637 w 579692"/>
                <a:gd name="connsiteY67" fmla="*/ 271189 h 578540"/>
                <a:gd name="connsiteX68" fmla="*/ 226314 w 579692"/>
                <a:gd name="connsiteY68" fmla="*/ 271189 h 578540"/>
                <a:gd name="connsiteX69" fmla="*/ 190322 w 579692"/>
                <a:gd name="connsiteY69" fmla="*/ 252866 h 578540"/>
                <a:gd name="connsiteX70" fmla="*/ 208645 w 579692"/>
                <a:gd name="connsiteY70" fmla="*/ 252866 h 578540"/>
                <a:gd name="connsiteX71" fmla="*/ 208645 w 579692"/>
                <a:gd name="connsiteY71" fmla="*/ 271189 h 578540"/>
                <a:gd name="connsiteX72" fmla="*/ 190322 w 579692"/>
                <a:gd name="connsiteY72" fmla="*/ 271189 h 578540"/>
                <a:gd name="connsiteX73" fmla="*/ 108740 w 579692"/>
                <a:gd name="connsiteY73" fmla="*/ 252866 h 578540"/>
                <a:gd name="connsiteX74" fmla="*/ 171890 w 579692"/>
                <a:gd name="connsiteY74" fmla="*/ 252866 h 578540"/>
                <a:gd name="connsiteX75" fmla="*/ 171890 w 579692"/>
                <a:gd name="connsiteY75" fmla="*/ 271189 h 578540"/>
                <a:gd name="connsiteX76" fmla="*/ 108740 w 579692"/>
                <a:gd name="connsiteY76" fmla="*/ 271189 h 578540"/>
                <a:gd name="connsiteX77" fmla="*/ 81551 w 579692"/>
                <a:gd name="connsiteY77" fmla="*/ 235249 h 578540"/>
                <a:gd name="connsiteX78" fmla="*/ 81551 w 579692"/>
                <a:gd name="connsiteY78" fmla="*/ 469989 h 578540"/>
                <a:gd name="connsiteX79" fmla="*/ 498141 w 579692"/>
                <a:gd name="connsiteY79" fmla="*/ 469989 h 578540"/>
                <a:gd name="connsiteX80" fmla="*/ 498141 w 579692"/>
                <a:gd name="connsiteY80" fmla="*/ 235249 h 578540"/>
                <a:gd name="connsiteX81" fmla="*/ 470957 w 579692"/>
                <a:gd name="connsiteY81" fmla="*/ 235249 h 578540"/>
                <a:gd name="connsiteX82" fmla="*/ 470957 w 579692"/>
                <a:gd name="connsiteY82" fmla="*/ 289524 h 578540"/>
                <a:gd name="connsiteX83" fmla="*/ 466880 w 579692"/>
                <a:gd name="connsiteY83" fmla="*/ 296987 h 578540"/>
                <a:gd name="connsiteX84" fmla="*/ 462123 w 579692"/>
                <a:gd name="connsiteY84" fmla="*/ 298344 h 578540"/>
                <a:gd name="connsiteX85" fmla="*/ 458045 w 579692"/>
                <a:gd name="connsiteY85" fmla="*/ 297666 h 578540"/>
                <a:gd name="connsiteX86" fmla="*/ 426104 w 579692"/>
                <a:gd name="connsiteY86" fmla="*/ 281383 h 578540"/>
                <a:gd name="connsiteX87" fmla="*/ 393484 w 579692"/>
                <a:gd name="connsiteY87" fmla="*/ 297666 h 578540"/>
                <a:gd name="connsiteX88" fmla="*/ 384649 w 579692"/>
                <a:gd name="connsiteY88" fmla="*/ 296987 h 578540"/>
                <a:gd name="connsiteX89" fmla="*/ 380572 w 579692"/>
                <a:gd name="connsiteY89" fmla="*/ 289524 h 578540"/>
                <a:gd name="connsiteX90" fmla="*/ 380572 w 579692"/>
                <a:gd name="connsiteY90" fmla="*/ 235249 h 578540"/>
                <a:gd name="connsiteX91" fmla="*/ 398921 w 579692"/>
                <a:gd name="connsiteY91" fmla="*/ 198613 h 578540"/>
                <a:gd name="connsiteX92" fmla="*/ 398921 w 579692"/>
                <a:gd name="connsiteY92" fmla="*/ 274599 h 578540"/>
                <a:gd name="connsiteX93" fmla="*/ 422027 w 579692"/>
                <a:gd name="connsiteY93" fmla="*/ 263065 h 578540"/>
                <a:gd name="connsiteX94" fmla="*/ 426104 w 579692"/>
                <a:gd name="connsiteY94" fmla="*/ 262387 h 578540"/>
                <a:gd name="connsiteX95" fmla="*/ 430182 w 579692"/>
                <a:gd name="connsiteY95" fmla="*/ 263065 h 578540"/>
                <a:gd name="connsiteX96" fmla="*/ 453288 w 579692"/>
                <a:gd name="connsiteY96" fmla="*/ 274599 h 578540"/>
                <a:gd name="connsiteX97" fmla="*/ 453288 w 579692"/>
                <a:gd name="connsiteY97" fmla="*/ 198613 h 578540"/>
                <a:gd name="connsiteX98" fmla="*/ 72716 w 579692"/>
                <a:gd name="connsiteY98" fmla="*/ 198613 h 578540"/>
                <a:gd name="connsiteX99" fmla="*/ 45533 w 579692"/>
                <a:gd name="connsiteY99" fmla="*/ 225751 h 578540"/>
                <a:gd name="connsiteX100" fmla="*/ 45533 w 579692"/>
                <a:gd name="connsiteY100" fmla="*/ 506625 h 578540"/>
                <a:gd name="connsiteX101" fmla="*/ 534839 w 579692"/>
                <a:gd name="connsiteY101" fmla="*/ 506625 h 578540"/>
                <a:gd name="connsiteX102" fmla="*/ 534839 w 579692"/>
                <a:gd name="connsiteY102" fmla="*/ 225751 h 578540"/>
                <a:gd name="connsiteX103" fmla="*/ 507655 w 579692"/>
                <a:gd name="connsiteY103" fmla="*/ 198613 h 578540"/>
                <a:gd name="connsiteX104" fmla="*/ 470957 w 579692"/>
                <a:gd name="connsiteY104" fmla="*/ 198613 h 578540"/>
                <a:gd name="connsiteX105" fmla="*/ 470957 w 579692"/>
                <a:gd name="connsiteY105" fmla="*/ 216931 h 578540"/>
                <a:gd name="connsiteX106" fmla="*/ 507655 w 579692"/>
                <a:gd name="connsiteY106" fmla="*/ 216931 h 578540"/>
                <a:gd name="connsiteX107" fmla="*/ 516490 w 579692"/>
                <a:gd name="connsiteY107" fmla="*/ 225751 h 578540"/>
                <a:gd name="connsiteX108" fmla="*/ 516490 w 579692"/>
                <a:gd name="connsiteY108" fmla="*/ 479488 h 578540"/>
                <a:gd name="connsiteX109" fmla="*/ 507655 w 579692"/>
                <a:gd name="connsiteY109" fmla="*/ 488307 h 578540"/>
                <a:gd name="connsiteX110" fmla="*/ 72716 w 579692"/>
                <a:gd name="connsiteY110" fmla="*/ 488307 h 578540"/>
                <a:gd name="connsiteX111" fmla="*/ 63202 w 579692"/>
                <a:gd name="connsiteY111" fmla="*/ 479488 h 578540"/>
                <a:gd name="connsiteX112" fmla="*/ 63202 w 579692"/>
                <a:gd name="connsiteY112" fmla="*/ 225751 h 578540"/>
                <a:gd name="connsiteX113" fmla="*/ 72716 w 579692"/>
                <a:gd name="connsiteY113" fmla="*/ 216931 h 578540"/>
                <a:gd name="connsiteX114" fmla="*/ 380572 w 579692"/>
                <a:gd name="connsiteY114" fmla="*/ 216931 h 578540"/>
                <a:gd name="connsiteX115" fmla="*/ 380572 w 579692"/>
                <a:gd name="connsiteY115" fmla="*/ 198613 h 578540"/>
                <a:gd name="connsiteX116" fmla="*/ 426104 w 579692"/>
                <a:gd name="connsiteY116" fmla="*/ 126698 h 578540"/>
                <a:gd name="connsiteX117" fmla="*/ 416590 w 579692"/>
                <a:gd name="connsiteY117" fmla="*/ 135518 h 578540"/>
                <a:gd name="connsiteX118" fmla="*/ 426104 w 579692"/>
                <a:gd name="connsiteY118" fmla="*/ 144338 h 578540"/>
                <a:gd name="connsiteX119" fmla="*/ 434939 w 579692"/>
                <a:gd name="connsiteY119" fmla="*/ 135518 h 578540"/>
                <a:gd name="connsiteX120" fmla="*/ 426104 w 579692"/>
                <a:gd name="connsiteY120" fmla="*/ 126698 h 578540"/>
                <a:gd name="connsiteX121" fmla="*/ 217469 w 579692"/>
                <a:gd name="connsiteY121" fmla="*/ 84635 h 578540"/>
                <a:gd name="connsiteX122" fmla="*/ 217469 w 579692"/>
                <a:gd name="connsiteY122" fmla="*/ 180974 h 578540"/>
                <a:gd name="connsiteX123" fmla="*/ 362223 w 579692"/>
                <a:gd name="connsiteY123" fmla="*/ 180974 h 578540"/>
                <a:gd name="connsiteX124" fmla="*/ 362223 w 579692"/>
                <a:gd name="connsiteY124" fmla="*/ 84635 h 578540"/>
                <a:gd name="connsiteX125" fmla="*/ 292904 w 579692"/>
                <a:gd name="connsiteY125" fmla="*/ 107702 h 578540"/>
                <a:gd name="connsiteX126" fmla="*/ 290186 w 579692"/>
                <a:gd name="connsiteY126" fmla="*/ 108381 h 578540"/>
                <a:gd name="connsiteX127" fmla="*/ 286788 w 579692"/>
                <a:gd name="connsiteY127" fmla="*/ 107702 h 578540"/>
                <a:gd name="connsiteX128" fmla="*/ 290186 w 579692"/>
                <a:gd name="connsiteY128" fmla="*/ 18148 h 578540"/>
                <a:gd name="connsiteX129" fmla="*/ 182810 w 579692"/>
                <a:gd name="connsiteY129" fmla="*/ 54105 h 578540"/>
                <a:gd name="connsiteX130" fmla="*/ 290186 w 579692"/>
                <a:gd name="connsiteY130" fmla="*/ 90063 h 578540"/>
                <a:gd name="connsiteX131" fmla="*/ 397561 w 579692"/>
                <a:gd name="connsiteY131" fmla="*/ 54105 h 578540"/>
                <a:gd name="connsiteX132" fmla="*/ 286788 w 579692"/>
                <a:gd name="connsiteY132" fmla="*/ 508 h 578540"/>
                <a:gd name="connsiteX133" fmla="*/ 292904 w 579692"/>
                <a:gd name="connsiteY133" fmla="*/ 508 h 578540"/>
                <a:gd name="connsiteX134" fmla="*/ 428823 w 579692"/>
                <a:gd name="connsiteY134" fmla="*/ 45286 h 578540"/>
                <a:gd name="connsiteX135" fmla="*/ 434939 w 579692"/>
                <a:gd name="connsiteY135" fmla="*/ 54105 h 578540"/>
                <a:gd name="connsiteX136" fmla="*/ 434939 w 579692"/>
                <a:gd name="connsiteY136" fmla="*/ 109737 h 578540"/>
                <a:gd name="connsiteX137" fmla="*/ 453288 w 579692"/>
                <a:gd name="connsiteY137" fmla="*/ 135518 h 578540"/>
                <a:gd name="connsiteX138" fmla="*/ 426104 w 579692"/>
                <a:gd name="connsiteY138" fmla="*/ 162656 h 578540"/>
                <a:gd name="connsiteX139" fmla="*/ 398921 w 579692"/>
                <a:gd name="connsiteY139" fmla="*/ 135518 h 578540"/>
                <a:gd name="connsiteX140" fmla="*/ 416590 w 579692"/>
                <a:gd name="connsiteY140" fmla="*/ 109737 h 578540"/>
                <a:gd name="connsiteX141" fmla="*/ 416590 w 579692"/>
                <a:gd name="connsiteY141" fmla="*/ 66996 h 578540"/>
                <a:gd name="connsiteX142" fmla="*/ 380572 w 579692"/>
                <a:gd name="connsiteY142" fmla="*/ 78529 h 578540"/>
                <a:gd name="connsiteX143" fmla="*/ 380572 w 579692"/>
                <a:gd name="connsiteY143" fmla="*/ 180974 h 578540"/>
                <a:gd name="connsiteX144" fmla="*/ 389406 w 579692"/>
                <a:gd name="connsiteY144" fmla="*/ 180974 h 578540"/>
                <a:gd name="connsiteX145" fmla="*/ 462123 w 579692"/>
                <a:gd name="connsiteY145" fmla="*/ 180974 h 578540"/>
                <a:gd name="connsiteX146" fmla="*/ 507655 w 579692"/>
                <a:gd name="connsiteY146" fmla="*/ 180974 h 578540"/>
                <a:gd name="connsiteX147" fmla="*/ 552508 w 579692"/>
                <a:gd name="connsiteY147" fmla="*/ 225751 h 578540"/>
                <a:gd name="connsiteX148" fmla="*/ 552508 w 579692"/>
                <a:gd name="connsiteY148" fmla="*/ 506625 h 578540"/>
                <a:gd name="connsiteX149" fmla="*/ 570857 w 579692"/>
                <a:gd name="connsiteY149" fmla="*/ 506625 h 578540"/>
                <a:gd name="connsiteX150" fmla="*/ 579692 w 579692"/>
                <a:gd name="connsiteY150" fmla="*/ 515445 h 578540"/>
                <a:gd name="connsiteX151" fmla="*/ 516490 w 579692"/>
                <a:gd name="connsiteY151" fmla="*/ 578540 h 578540"/>
                <a:gd name="connsiteX152" fmla="*/ 63202 w 579692"/>
                <a:gd name="connsiteY152" fmla="*/ 578540 h 578540"/>
                <a:gd name="connsiteX153" fmla="*/ 0 w 579692"/>
                <a:gd name="connsiteY153" fmla="*/ 515445 h 578540"/>
                <a:gd name="connsiteX154" fmla="*/ 8835 w 579692"/>
                <a:gd name="connsiteY154" fmla="*/ 506625 h 578540"/>
                <a:gd name="connsiteX155" fmla="*/ 27184 w 579692"/>
                <a:gd name="connsiteY155" fmla="*/ 506625 h 578540"/>
                <a:gd name="connsiteX156" fmla="*/ 27184 w 579692"/>
                <a:gd name="connsiteY156" fmla="*/ 225751 h 578540"/>
                <a:gd name="connsiteX157" fmla="*/ 72716 w 579692"/>
                <a:gd name="connsiteY157" fmla="*/ 180974 h 578540"/>
                <a:gd name="connsiteX158" fmla="*/ 199120 w 579692"/>
                <a:gd name="connsiteY158" fmla="*/ 180974 h 578540"/>
                <a:gd name="connsiteX159" fmla="*/ 199120 w 579692"/>
                <a:gd name="connsiteY159" fmla="*/ 78529 h 578540"/>
                <a:gd name="connsiteX160" fmla="*/ 150869 w 579692"/>
                <a:gd name="connsiteY160" fmla="*/ 62925 h 578540"/>
                <a:gd name="connsiteX161" fmla="*/ 144753 w 579692"/>
                <a:gd name="connsiteY161" fmla="*/ 54105 h 578540"/>
                <a:gd name="connsiteX162" fmla="*/ 150869 w 579692"/>
                <a:gd name="connsiteY162" fmla="*/ 45286 h 578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579692" h="578540">
                  <a:moveTo>
                    <a:pt x="19029" y="524265"/>
                  </a:moveTo>
                  <a:cubicBezTo>
                    <a:pt x="23106" y="545296"/>
                    <a:pt x="41455" y="560901"/>
                    <a:pt x="63202" y="560901"/>
                  </a:cubicBezTo>
                  <a:lnTo>
                    <a:pt x="516490" y="560901"/>
                  </a:lnTo>
                  <a:cubicBezTo>
                    <a:pt x="538237" y="560901"/>
                    <a:pt x="556586" y="545296"/>
                    <a:pt x="560663" y="524265"/>
                  </a:cubicBezTo>
                  <a:lnTo>
                    <a:pt x="543674" y="524265"/>
                  </a:lnTo>
                  <a:lnTo>
                    <a:pt x="36018" y="524265"/>
                  </a:lnTo>
                  <a:close/>
                  <a:moveTo>
                    <a:pt x="371701" y="434026"/>
                  </a:moveTo>
                  <a:lnTo>
                    <a:pt x="480441" y="434026"/>
                  </a:lnTo>
                  <a:lnTo>
                    <a:pt x="480441" y="452349"/>
                  </a:lnTo>
                  <a:lnTo>
                    <a:pt x="371701" y="452349"/>
                  </a:lnTo>
                  <a:close/>
                  <a:moveTo>
                    <a:pt x="371701" y="398143"/>
                  </a:moveTo>
                  <a:lnTo>
                    <a:pt x="480441" y="398143"/>
                  </a:lnTo>
                  <a:lnTo>
                    <a:pt x="480441" y="415703"/>
                  </a:lnTo>
                  <a:lnTo>
                    <a:pt x="371701" y="415703"/>
                  </a:lnTo>
                  <a:close/>
                  <a:moveTo>
                    <a:pt x="371701" y="361496"/>
                  </a:moveTo>
                  <a:lnTo>
                    <a:pt x="480441" y="361496"/>
                  </a:lnTo>
                  <a:lnTo>
                    <a:pt x="480441" y="379819"/>
                  </a:lnTo>
                  <a:lnTo>
                    <a:pt x="371701" y="379819"/>
                  </a:lnTo>
                  <a:close/>
                  <a:moveTo>
                    <a:pt x="217486" y="358064"/>
                  </a:moveTo>
                  <a:lnTo>
                    <a:pt x="217486" y="383144"/>
                  </a:lnTo>
                  <a:lnTo>
                    <a:pt x="242605" y="370943"/>
                  </a:lnTo>
                  <a:close/>
                  <a:moveTo>
                    <a:pt x="203909" y="335695"/>
                  </a:moveTo>
                  <a:cubicBezTo>
                    <a:pt x="206625" y="334339"/>
                    <a:pt x="209340" y="334339"/>
                    <a:pt x="212734" y="335695"/>
                  </a:cubicBezTo>
                  <a:lnTo>
                    <a:pt x="267044" y="362809"/>
                  </a:lnTo>
                  <a:cubicBezTo>
                    <a:pt x="269759" y="364164"/>
                    <a:pt x="271796" y="367554"/>
                    <a:pt x="271796" y="370943"/>
                  </a:cubicBezTo>
                  <a:cubicBezTo>
                    <a:pt x="271796" y="374332"/>
                    <a:pt x="269759" y="377044"/>
                    <a:pt x="267044" y="379077"/>
                  </a:cubicBezTo>
                  <a:lnTo>
                    <a:pt x="212734" y="406191"/>
                  </a:lnTo>
                  <a:cubicBezTo>
                    <a:pt x="211377" y="406869"/>
                    <a:pt x="210019" y="406869"/>
                    <a:pt x="208661" y="406869"/>
                  </a:cubicBezTo>
                  <a:cubicBezTo>
                    <a:pt x="206625" y="406869"/>
                    <a:pt x="205267" y="406191"/>
                    <a:pt x="203909" y="405513"/>
                  </a:cubicBezTo>
                  <a:cubicBezTo>
                    <a:pt x="201194" y="404158"/>
                    <a:pt x="199157" y="400768"/>
                    <a:pt x="199157" y="398057"/>
                  </a:cubicBezTo>
                  <a:lnTo>
                    <a:pt x="199157" y="343829"/>
                  </a:lnTo>
                  <a:cubicBezTo>
                    <a:pt x="199157" y="340440"/>
                    <a:pt x="201194" y="337728"/>
                    <a:pt x="203909" y="335695"/>
                  </a:cubicBezTo>
                  <a:close/>
                  <a:moveTo>
                    <a:pt x="462118" y="325504"/>
                  </a:moveTo>
                  <a:lnTo>
                    <a:pt x="480441" y="325504"/>
                  </a:lnTo>
                  <a:lnTo>
                    <a:pt x="480441" y="343827"/>
                  </a:lnTo>
                  <a:lnTo>
                    <a:pt x="462118" y="343827"/>
                  </a:lnTo>
                  <a:close/>
                  <a:moveTo>
                    <a:pt x="426125" y="325504"/>
                  </a:moveTo>
                  <a:lnTo>
                    <a:pt x="443794" y="325504"/>
                  </a:lnTo>
                  <a:lnTo>
                    <a:pt x="443794" y="343827"/>
                  </a:lnTo>
                  <a:lnTo>
                    <a:pt x="426125" y="343827"/>
                  </a:lnTo>
                  <a:close/>
                  <a:moveTo>
                    <a:pt x="371701" y="325504"/>
                  </a:moveTo>
                  <a:lnTo>
                    <a:pt x="407693" y="325504"/>
                  </a:lnTo>
                  <a:lnTo>
                    <a:pt x="407693" y="343827"/>
                  </a:lnTo>
                  <a:lnTo>
                    <a:pt x="371701" y="343827"/>
                  </a:lnTo>
                  <a:close/>
                  <a:moveTo>
                    <a:pt x="127088" y="307153"/>
                  </a:moveTo>
                  <a:lnTo>
                    <a:pt x="127088" y="434030"/>
                  </a:lnTo>
                  <a:lnTo>
                    <a:pt x="335030" y="434030"/>
                  </a:lnTo>
                  <a:lnTo>
                    <a:pt x="335030" y="307153"/>
                  </a:lnTo>
                  <a:close/>
                  <a:moveTo>
                    <a:pt x="117574" y="289512"/>
                  </a:moveTo>
                  <a:lnTo>
                    <a:pt x="344544" y="289512"/>
                  </a:lnTo>
                  <a:cubicBezTo>
                    <a:pt x="349301" y="289512"/>
                    <a:pt x="353378" y="293583"/>
                    <a:pt x="353378" y="298332"/>
                  </a:cubicBezTo>
                  <a:lnTo>
                    <a:pt x="353378" y="442850"/>
                  </a:lnTo>
                  <a:cubicBezTo>
                    <a:pt x="353378" y="448278"/>
                    <a:pt x="349301" y="452349"/>
                    <a:pt x="344544" y="452349"/>
                  </a:cubicBezTo>
                  <a:lnTo>
                    <a:pt x="117574" y="452349"/>
                  </a:lnTo>
                  <a:cubicBezTo>
                    <a:pt x="112817" y="452349"/>
                    <a:pt x="108740" y="448278"/>
                    <a:pt x="108740" y="442850"/>
                  </a:cubicBezTo>
                  <a:lnTo>
                    <a:pt x="108740" y="298332"/>
                  </a:lnTo>
                  <a:cubicBezTo>
                    <a:pt x="108740" y="293583"/>
                    <a:pt x="112817" y="289512"/>
                    <a:pt x="117574" y="289512"/>
                  </a:cubicBezTo>
                  <a:close/>
                  <a:moveTo>
                    <a:pt x="298953" y="252866"/>
                  </a:moveTo>
                  <a:lnTo>
                    <a:pt x="353378" y="252866"/>
                  </a:lnTo>
                  <a:lnTo>
                    <a:pt x="353378" y="271189"/>
                  </a:lnTo>
                  <a:lnTo>
                    <a:pt x="298953" y="271189"/>
                  </a:lnTo>
                  <a:close/>
                  <a:moveTo>
                    <a:pt x="262961" y="252866"/>
                  </a:moveTo>
                  <a:lnTo>
                    <a:pt x="280630" y="252866"/>
                  </a:lnTo>
                  <a:lnTo>
                    <a:pt x="280630" y="271189"/>
                  </a:lnTo>
                  <a:lnTo>
                    <a:pt x="262961" y="271189"/>
                  </a:lnTo>
                  <a:close/>
                  <a:moveTo>
                    <a:pt x="226314" y="252866"/>
                  </a:moveTo>
                  <a:lnTo>
                    <a:pt x="244637" y="252866"/>
                  </a:lnTo>
                  <a:lnTo>
                    <a:pt x="244637" y="271189"/>
                  </a:lnTo>
                  <a:lnTo>
                    <a:pt x="226314" y="271189"/>
                  </a:lnTo>
                  <a:close/>
                  <a:moveTo>
                    <a:pt x="190322" y="252866"/>
                  </a:moveTo>
                  <a:lnTo>
                    <a:pt x="208645" y="252866"/>
                  </a:lnTo>
                  <a:lnTo>
                    <a:pt x="208645" y="271189"/>
                  </a:lnTo>
                  <a:lnTo>
                    <a:pt x="190322" y="271189"/>
                  </a:lnTo>
                  <a:close/>
                  <a:moveTo>
                    <a:pt x="108740" y="252866"/>
                  </a:moveTo>
                  <a:lnTo>
                    <a:pt x="171890" y="252866"/>
                  </a:lnTo>
                  <a:lnTo>
                    <a:pt x="171890" y="271189"/>
                  </a:lnTo>
                  <a:lnTo>
                    <a:pt x="108740" y="271189"/>
                  </a:lnTo>
                  <a:close/>
                  <a:moveTo>
                    <a:pt x="81551" y="235249"/>
                  </a:moveTo>
                  <a:lnTo>
                    <a:pt x="81551" y="469989"/>
                  </a:lnTo>
                  <a:lnTo>
                    <a:pt x="498141" y="469989"/>
                  </a:lnTo>
                  <a:lnTo>
                    <a:pt x="498141" y="235249"/>
                  </a:lnTo>
                  <a:lnTo>
                    <a:pt x="470957" y="235249"/>
                  </a:lnTo>
                  <a:lnTo>
                    <a:pt x="470957" y="289524"/>
                  </a:lnTo>
                  <a:cubicBezTo>
                    <a:pt x="470957" y="292238"/>
                    <a:pt x="469598" y="295630"/>
                    <a:pt x="466880" y="296987"/>
                  </a:cubicBezTo>
                  <a:cubicBezTo>
                    <a:pt x="465521" y="297666"/>
                    <a:pt x="463482" y="298344"/>
                    <a:pt x="462123" y="298344"/>
                  </a:cubicBezTo>
                  <a:cubicBezTo>
                    <a:pt x="460763" y="298344"/>
                    <a:pt x="459404" y="298344"/>
                    <a:pt x="458045" y="297666"/>
                  </a:cubicBezTo>
                  <a:lnTo>
                    <a:pt x="426104" y="281383"/>
                  </a:lnTo>
                  <a:lnTo>
                    <a:pt x="393484" y="297666"/>
                  </a:lnTo>
                  <a:cubicBezTo>
                    <a:pt x="390765" y="299022"/>
                    <a:pt x="387367" y="298344"/>
                    <a:pt x="384649" y="296987"/>
                  </a:cubicBezTo>
                  <a:cubicBezTo>
                    <a:pt x="381931" y="295630"/>
                    <a:pt x="380572" y="292238"/>
                    <a:pt x="380572" y="289524"/>
                  </a:cubicBezTo>
                  <a:lnTo>
                    <a:pt x="380572" y="235249"/>
                  </a:lnTo>
                  <a:close/>
                  <a:moveTo>
                    <a:pt x="398921" y="198613"/>
                  </a:moveTo>
                  <a:lnTo>
                    <a:pt x="398921" y="274599"/>
                  </a:lnTo>
                  <a:lnTo>
                    <a:pt x="422027" y="263065"/>
                  </a:lnTo>
                  <a:cubicBezTo>
                    <a:pt x="423386" y="262387"/>
                    <a:pt x="424745" y="262387"/>
                    <a:pt x="426104" y="262387"/>
                  </a:cubicBezTo>
                  <a:cubicBezTo>
                    <a:pt x="427463" y="262387"/>
                    <a:pt x="428823" y="262387"/>
                    <a:pt x="430182" y="263065"/>
                  </a:cubicBezTo>
                  <a:lnTo>
                    <a:pt x="453288" y="274599"/>
                  </a:lnTo>
                  <a:lnTo>
                    <a:pt x="453288" y="198613"/>
                  </a:lnTo>
                  <a:close/>
                  <a:moveTo>
                    <a:pt x="72716" y="198613"/>
                  </a:moveTo>
                  <a:cubicBezTo>
                    <a:pt x="57765" y="198613"/>
                    <a:pt x="45533" y="210825"/>
                    <a:pt x="45533" y="225751"/>
                  </a:cubicBezTo>
                  <a:lnTo>
                    <a:pt x="45533" y="506625"/>
                  </a:lnTo>
                  <a:lnTo>
                    <a:pt x="534839" y="506625"/>
                  </a:lnTo>
                  <a:lnTo>
                    <a:pt x="534839" y="225751"/>
                  </a:lnTo>
                  <a:cubicBezTo>
                    <a:pt x="534839" y="210825"/>
                    <a:pt x="522606" y="198613"/>
                    <a:pt x="507655" y="198613"/>
                  </a:cubicBezTo>
                  <a:lnTo>
                    <a:pt x="470957" y="198613"/>
                  </a:lnTo>
                  <a:lnTo>
                    <a:pt x="470957" y="216931"/>
                  </a:lnTo>
                  <a:lnTo>
                    <a:pt x="507655" y="216931"/>
                  </a:lnTo>
                  <a:cubicBezTo>
                    <a:pt x="512412" y="216931"/>
                    <a:pt x="516490" y="221002"/>
                    <a:pt x="516490" y="225751"/>
                  </a:cubicBezTo>
                  <a:lnTo>
                    <a:pt x="516490" y="479488"/>
                  </a:lnTo>
                  <a:cubicBezTo>
                    <a:pt x="516490" y="484237"/>
                    <a:pt x="512412" y="488307"/>
                    <a:pt x="507655" y="488307"/>
                  </a:cubicBezTo>
                  <a:lnTo>
                    <a:pt x="72716" y="488307"/>
                  </a:lnTo>
                  <a:cubicBezTo>
                    <a:pt x="67280" y="488307"/>
                    <a:pt x="63202" y="484237"/>
                    <a:pt x="63202" y="479488"/>
                  </a:cubicBezTo>
                  <a:lnTo>
                    <a:pt x="63202" y="225751"/>
                  </a:lnTo>
                  <a:cubicBezTo>
                    <a:pt x="63202" y="221002"/>
                    <a:pt x="67280" y="216931"/>
                    <a:pt x="72716" y="216931"/>
                  </a:cubicBezTo>
                  <a:lnTo>
                    <a:pt x="380572" y="216931"/>
                  </a:lnTo>
                  <a:lnTo>
                    <a:pt x="380572" y="198613"/>
                  </a:lnTo>
                  <a:close/>
                  <a:moveTo>
                    <a:pt x="426104" y="126698"/>
                  </a:moveTo>
                  <a:cubicBezTo>
                    <a:pt x="420667" y="126698"/>
                    <a:pt x="416590" y="130769"/>
                    <a:pt x="416590" y="135518"/>
                  </a:cubicBezTo>
                  <a:cubicBezTo>
                    <a:pt x="416590" y="140267"/>
                    <a:pt x="420667" y="144338"/>
                    <a:pt x="426104" y="144338"/>
                  </a:cubicBezTo>
                  <a:cubicBezTo>
                    <a:pt x="430861" y="144338"/>
                    <a:pt x="434939" y="140267"/>
                    <a:pt x="434939" y="135518"/>
                  </a:cubicBezTo>
                  <a:cubicBezTo>
                    <a:pt x="434939" y="130769"/>
                    <a:pt x="430861" y="126698"/>
                    <a:pt x="426104" y="126698"/>
                  </a:cubicBezTo>
                  <a:close/>
                  <a:moveTo>
                    <a:pt x="217469" y="84635"/>
                  </a:moveTo>
                  <a:lnTo>
                    <a:pt x="217469" y="180974"/>
                  </a:lnTo>
                  <a:lnTo>
                    <a:pt x="362223" y="180974"/>
                  </a:lnTo>
                  <a:lnTo>
                    <a:pt x="362223" y="84635"/>
                  </a:lnTo>
                  <a:lnTo>
                    <a:pt x="292904" y="107702"/>
                  </a:lnTo>
                  <a:cubicBezTo>
                    <a:pt x="292225" y="108381"/>
                    <a:pt x="290865" y="108381"/>
                    <a:pt x="290186" y="108381"/>
                  </a:cubicBezTo>
                  <a:cubicBezTo>
                    <a:pt x="288827" y="108381"/>
                    <a:pt x="288147" y="108381"/>
                    <a:pt x="286788" y="107702"/>
                  </a:cubicBezTo>
                  <a:close/>
                  <a:moveTo>
                    <a:pt x="290186" y="18148"/>
                  </a:moveTo>
                  <a:lnTo>
                    <a:pt x="182810" y="54105"/>
                  </a:lnTo>
                  <a:lnTo>
                    <a:pt x="290186" y="90063"/>
                  </a:lnTo>
                  <a:lnTo>
                    <a:pt x="397561" y="54105"/>
                  </a:lnTo>
                  <a:close/>
                  <a:moveTo>
                    <a:pt x="286788" y="508"/>
                  </a:moveTo>
                  <a:cubicBezTo>
                    <a:pt x="288827" y="-170"/>
                    <a:pt x="290865" y="-170"/>
                    <a:pt x="292904" y="508"/>
                  </a:cubicBezTo>
                  <a:lnTo>
                    <a:pt x="428823" y="45286"/>
                  </a:lnTo>
                  <a:cubicBezTo>
                    <a:pt x="432221" y="46642"/>
                    <a:pt x="434939" y="50035"/>
                    <a:pt x="434939" y="54105"/>
                  </a:cubicBezTo>
                  <a:lnTo>
                    <a:pt x="434939" y="109737"/>
                  </a:lnTo>
                  <a:cubicBezTo>
                    <a:pt x="445133" y="113808"/>
                    <a:pt x="453288" y="123985"/>
                    <a:pt x="453288" y="135518"/>
                  </a:cubicBezTo>
                  <a:cubicBezTo>
                    <a:pt x="453288" y="150444"/>
                    <a:pt x="441055" y="162656"/>
                    <a:pt x="426104" y="162656"/>
                  </a:cubicBezTo>
                  <a:cubicBezTo>
                    <a:pt x="411153" y="162656"/>
                    <a:pt x="398921" y="150444"/>
                    <a:pt x="398921" y="135518"/>
                  </a:cubicBezTo>
                  <a:cubicBezTo>
                    <a:pt x="398921" y="123985"/>
                    <a:pt x="406396" y="113808"/>
                    <a:pt x="416590" y="109737"/>
                  </a:cubicBezTo>
                  <a:lnTo>
                    <a:pt x="416590" y="66996"/>
                  </a:lnTo>
                  <a:lnTo>
                    <a:pt x="380572" y="78529"/>
                  </a:lnTo>
                  <a:lnTo>
                    <a:pt x="380572" y="180974"/>
                  </a:lnTo>
                  <a:lnTo>
                    <a:pt x="389406" y="180974"/>
                  </a:lnTo>
                  <a:lnTo>
                    <a:pt x="462123" y="180974"/>
                  </a:lnTo>
                  <a:lnTo>
                    <a:pt x="507655" y="180974"/>
                  </a:lnTo>
                  <a:cubicBezTo>
                    <a:pt x="532121" y="180974"/>
                    <a:pt x="552508" y="201327"/>
                    <a:pt x="552508" y="225751"/>
                  </a:cubicBezTo>
                  <a:lnTo>
                    <a:pt x="552508" y="506625"/>
                  </a:lnTo>
                  <a:lnTo>
                    <a:pt x="570857" y="506625"/>
                  </a:lnTo>
                  <a:cubicBezTo>
                    <a:pt x="575614" y="506625"/>
                    <a:pt x="579692" y="510696"/>
                    <a:pt x="579692" y="515445"/>
                  </a:cubicBezTo>
                  <a:cubicBezTo>
                    <a:pt x="579692" y="550046"/>
                    <a:pt x="551149" y="578540"/>
                    <a:pt x="516490" y="578540"/>
                  </a:cubicBezTo>
                  <a:lnTo>
                    <a:pt x="63202" y="578540"/>
                  </a:lnTo>
                  <a:cubicBezTo>
                    <a:pt x="28543" y="578540"/>
                    <a:pt x="0" y="550046"/>
                    <a:pt x="0" y="515445"/>
                  </a:cubicBezTo>
                  <a:cubicBezTo>
                    <a:pt x="0" y="510696"/>
                    <a:pt x="4078" y="506625"/>
                    <a:pt x="8835" y="506625"/>
                  </a:cubicBezTo>
                  <a:lnTo>
                    <a:pt x="27184" y="506625"/>
                  </a:lnTo>
                  <a:lnTo>
                    <a:pt x="27184" y="225751"/>
                  </a:lnTo>
                  <a:cubicBezTo>
                    <a:pt x="27184" y="201327"/>
                    <a:pt x="47571" y="180974"/>
                    <a:pt x="72716" y="180974"/>
                  </a:cubicBezTo>
                  <a:lnTo>
                    <a:pt x="199120" y="180974"/>
                  </a:lnTo>
                  <a:lnTo>
                    <a:pt x="199120" y="78529"/>
                  </a:lnTo>
                  <a:lnTo>
                    <a:pt x="150869" y="62925"/>
                  </a:lnTo>
                  <a:cubicBezTo>
                    <a:pt x="147471" y="61568"/>
                    <a:pt x="144753" y="58176"/>
                    <a:pt x="144753" y="54105"/>
                  </a:cubicBezTo>
                  <a:cubicBezTo>
                    <a:pt x="144753" y="50035"/>
                    <a:pt x="147471" y="46642"/>
                    <a:pt x="150869" y="452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图像处理与增强</a:t>
            </a:r>
            <a:endParaRPr lang="zh-CN" altLang="en-US" dirty="0"/>
          </a:p>
        </p:txBody>
      </p:sp>
      <p:sp>
        <p:nvSpPr>
          <p:cNvPr id="11" name="内容占位符 1"/>
          <p:cNvSpPr txBox="1"/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2000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     </a:t>
            </a:r>
            <a:r>
              <a:rPr lang="zh-CN" altLang="zh-CN" sz="2000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提升模型对不同类别之间的区分能力，尤其是</a:t>
            </a:r>
            <a:r>
              <a:rPr lang="zh-CN" altLang="zh-CN" sz="2000" b="1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背景与目标类别（杂草</a:t>
            </a:r>
            <a:r>
              <a:rPr lang="en-US" altLang="zh-CN" sz="2000" b="1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/</a:t>
            </a:r>
            <a:r>
              <a:rPr lang="zh-CN" altLang="zh-CN" sz="2000" b="1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作物</a:t>
            </a:r>
            <a:r>
              <a:rPr lang="zh-CN" altLang="zh-CN" sz="2000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）之间，进行图像预处理，将目标（即植物）与背景分离开来，增加训练时的数据质量和模型的鲁棒性。</a:t>
            </a:r>
            <a:endParaRPr lang="en-US" altLang="zh-CN" sz="2000" dirty="0">
              <a:solidFill>
                <a:prstClr val="black"/>
              </a:solidFill>
              <a:latin typeface="Century Gothic" panose="020B0502020202020204" pitchFamily="34" charset="0"/>
              <a:ea typeface="微软雅黑" panose="020B0503020204020204" charset="-122"/>
            </a:endParaRPr>
          </a:p>
          <a:p>
            <a:pPr marL="0" indent="0" algn="just">
              <a:buNone/>
            </a:pPr>
            <a:r>
              <a:rPr lang="en-US" altLang="zh-CN" sz="2000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     </a:t>
            </a:r>
            <a:r>
              <a:rPr lang="zh-CN" altLang="zh-CN" sz="2000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我们发现，训练集中大部分背景均为深色的土地，而作物与杂草是绿色植物，于是想办法扩大这种区分度，包括以下三种办法：</a:t>
            </a:r>
            <a:endParaRPr lang="zh-CN" altLang="zh-CN" sz="2000" dirty="0">
              <a:solidFill>
                <a:prstClr val="black"/>
              </a:solidFill>
              <a:latin typeface="Century Gothic" panose="020B0502020202020204" pitchFamily="34" charset="0"/>
              <a:ea typeface="微软雅黑" panose="020B0503020204020204" charset="-122"/>
            </a:endParaRPr>
          </a:p>
          <a:p>
            <a:pPr marL="342900" lvl="0" indent="-342900" algn="just">
              <a:buFont typeface="Wingdings" panose="05000000000000000000" pitchFamily="2" charset="2"/>
              <a:buChar char=""/>
            </a:pPr>
            <a:r>
              <a:rPr lang="zh-CN" altLang="zh-CN" sz="2000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拉大不同颜色间对比度：让绿色在画面上更突出。</a:t>
            </a:r>
            <a:endParaRPr lang="zh-CN" altLang="zh-CN" sz="2000" dirty="0">
              <a:solidFill>
                <a:prstClr val="black"/>
              </a:solidFill>
              <a:latin typeface="Century Gothic" panose="020B0502020202020204" pitchFamily="34" charset="0"/>
              <a:ea typeface="微软雅黑" panose="020B0503020204020204" charset="-122"/>
            </a:endParaRPr>
          </a:p>
          <a:p>
            <a:pPr marL="342900" lvl="0" indent="-342900" algn="just">
              <a:buFont typeface="Wingdings" panose="05000000000000000000" pitchFamily="2" charset="2"/>
              <a:buChar char=""/>
            </a:pPr>
            <a:r>
              <a:rPr lang="zh-CN" altLang="zh-CN" sz="2000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边缘检测：叶片往往是带有形状的，可以以此将其从地面分割出来。</a:t>
            </a:r>
            <a:endParaRPr lang="zh-CN" altLang="zh-CN" sz="2000" dirty="0">
              <a:solidFill>
                <a:prstClr val="black"/>
              </a:solidFill>
              <a:latin typeface="Century Gothic" panose="020B0502020202020204" pitchFamily="34" charset="0"/>
              <a:ea typeface="微软雅黑" panose="020B0503020204020204" charset="-122"/>
            </a:endParaRPr>
          </a:p>
          <a:p>
            <a:pPr marL="342900" lvl="0" indent="-342900" algn="just">
              <a:buFont typeface="Wingdings" panose="05000000000000000000" pitchFamily="2" charset="2"/>
              <a:buChar char=""/>
            </a:pPr>
            <a:r>
              <a:rPr lang="zh-CN" altLang="zh-CN" sz="2000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使用绿色掩膜过滤背景：直接将绿色的叶片保留下来，其它全部去除。</a:t>
            </a:r>
            <a:endParaRPr lang="zh-CN" altLang="zh-CN" sz="2000" dirty="0">
              <a:solidFill>
                <a:prstClr val="black"/>
              </a:solidFill>
              <a:latin typeface="Century Gothic" panose="020B0502020202020204" pitchFamily="34" charset="0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处理结果对比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3399367" y="1180755"/>
            <a:ext cx="2654300" cy="2305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877300" y="1180755"/>
            <a:ext cx="2654300" cy="2305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60400" y="3567263"/>
            <a:ext cx="2654300" cy="2305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138334" y="3567263"/>
            <a:ext cx="2654300" cy="2305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8" name="文本占位符 26"/>
          <p:cNvSpPr txBox="1"/>
          <p:nvPr/>
        </p:nvSpPr>
        <p:spPr>
          <a:xfrm>
            <a:off x="3659339" y="2430954"/>
            <a:ext cx="2107477" cy="7878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lang="zh-CN" altLang="en-US" sz="2000" kern="1200" spc="3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对比度增强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9" name="文本占位符 26"/>
          <p:cNvSpPr txBox="1"/>
          <p:nvPr/>
        </p:nvSpPr>
        <p:spPr>
          <a:xfrm>
            <a:off x="9150711" y="2430954"/>
            <a:ext cx="2107477" cy="78783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just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lang="zh-CN" altLang="en-US" sz="2000" kern="1200" spc="3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Canny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边缘检测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0" name="文本占位符 31"/>
          <p:cNvSpPr txBox="1"/>
          <p:nvPr/>
        </p:nvSpPr>
        <p:spPr>
          <a:xfrm>
            <a:off x="3659339" y="1180755"/>
            <a:ext cx="2107477" cy="123825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lang="zh-CN" altLang="en-US" sz="7200" kern="1200" spc="300" dirty="0" smtClean="0">
                <a:solidFill>
                  <a:schemeClr val="bg1">
                    <a:alpha val="16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16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02</a:t>
            </a:r>
            <a:endParaRPr kumimoji="0" lang="zh-CN" altLang="en-US" sz="72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alpha val="16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1" name="文本占位符 31"/>
          <p:cNvSpPr txBox="1"/>
          <p:nvPr/>
        </p:nvSpPr>
        <p:spPr>
          <a:xfrm>
            <a:off x="9150710" y="1180755"/>
            <a:ext cx="2107477" cy="123825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lang="zh-CN" altLang="en-US" sz="7200" kern="1200" spc="300" dirty="0" smtClean="0">
                <a:solidFill>
                  <a:schemeClr val="bg1">
                    <a:alpha val="16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16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04</a:t>
            </a:r>
            <a:endParaRPr kumimoji="0" lang="zh-CN" altLang="en-US" sz="72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alpha val="16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2" name="文本占位符 26"/>
          <p:cNvSpPr txBox="1"/>
          <p:nvPr/>
        </p:nvSpPr>
        <p:spPr>
          <a:xfrm>
            <a:off x="933812" y="4821868"/>
            <a:ext cx="2107477" cy="7878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lang="zh-CN" altLang="en-US" sz="2000" kern="1200" spc="3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原图像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3" name="文本占位符 26"/>
          <p:cNvSpPr txBox="1"/>
          <p:nvPr/>
        </p:nvSpPr>
        <p:spPr>
          <a:xfrm>
            <a:off x="6411746" y="4821868"/>
            <a:ext cx="2107477" cy="7878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lang="zh-CN" altLang="en-US" sz="2000" kern="1200" spc="3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应用掩膜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4" name="文本占位符 31"/>
          <p:cNvSpPr txBox="1"/>
          <p:nvPr/>
        </p:nvSpPr>
        <p:spPr>
          <a:xfrm>
            <a:off x="933812" y="3571669"/>
            <a:ext cx="2107477" cy="123825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lang="zh-CN" altLang="en-US" sz="7200" kern="1200" spc="300" dirty="0" smtClean="0">
                <a:solidFill>
                  <a:schemeClr val="bg1">
                    <a:alpha val="16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16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01</a:t>
            </a:r>
            <a:endParaRPr kumimoji="0" lang="zh-CN" altLang="en-US" sz="72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alpha val="16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占位符 31"/>
          <p:cNvSpPr txBox="1"/>
          <p:nvPr/>
        </p:nvSpPr>
        <p:spPr>
          <a:xfrm>
            <a:off x="6411746" y="3571669"/>
            <a:ext cx="2107477" cy="123825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lang="zh-CN" altLang="en-US" sz="7200" kern="1200" spc="300" dirty="0" smtClean="0">
                <a:solidFill>
                  <a:schemeClr val="bg1">
                    <a:alpha val="16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16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03</a:t>
            </a:r>
            <a:endParaRPr kumimoji="0" lang="zh-CN" altLang="en-US" sz="72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alpha val="16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40" name="图片占位符 1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0399" y="1186513"/>
            <a:ext cx="2639919" cy="2305050"/>
          </a:xfrm>
          <a:custGeom>
            <a:avLst/>
            <a:gdLst>
              <a:gd name="connsiteX0" fmla="*/ 0 w 2654300"/>
              <a:gd name="connsiteY0" fmla="*/ 0 h 2305050"/>
              <a:gd name="connsiteX1" fmla="*/ 2654300 w 2654300"/>
              <a:gd name="connsiteY1" fmla="*/ 0 h 2305050"/>
              <a:gd name="connsiteX2" fmla="*/ 2654300 w 2654300"/>
              <a:gd name="connsiteY2" fmla="*/ 2305050 h 2305050"/>
              <a:gd name="connsiteX3" fmla="*/ 0 w 2654300"/>
              <a:gd name="connsiteY3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2305050">
                <a:moveTo>
                  <a:pt x="0" y="0"/>
                </a:moveTo>
                <a:lnTo>
                  <a:pt x="2654300" y="0"/>
                </a:lnTo>
                <a:lnTo>
                  <a:pt x="2654300" y="2305050"/>
                </a:lnTo>
                <a:lnTo>
                  <a:pt x="0" y="2305050"/>
                </a:lnTo>
                <a:close/>
              </a:path>
            </a:pathLst>
          </a:custGeom>
        </p:spPr>
      </p:pic>
      <p:pic>
        <p:nvPicPr>
          <p:cNvPr id="41" name="图片占位符 31"/>
          <p:cNvPicPr>
            <a:picLocks noChangeAspect="1"/>
          </p:cNvPicPr>
          <p:nvPr/>
        </p:nvPicPr>
        <p:blipFill>
          <a:blip r:embed="rId2" cstate="hqprint"/>
          <a:srcRect/>
          <a:stretch>
            <a:fillRect/>
          </a:stretch>
        </p:blipFill>
        <p:spPr>
          <a:xfrm>
            <a:off x="6152715" y="1186513"/>
            <a:ext cx="2654300" cy="2305050"/>
          </a:xfrm>
          <a:custGeom>
            <a:avLst/>
            <a:gdLst>
              <a:gd name="connsiteX0" fmla="*/ 0 w 2654300"/>
              <a:gd name="connsiteY0" fmla="*/ 0 h 2305050"/>
              <a:gd name="connsiteX1" fmla="*/ 2654300 w 2654300"/>
              <a:gd name="connsiteY1" fmla="*/ 0 h 2305050"/>
              <a:gd name="connsiteX2" fmla="*/ 2654300 w 2654300"/>
              <a:gd name="connsiteY2" fmla="*/ 2305050 h 2305050"/>
              <a:gd name="connsiteX3" fmla="*/ 0 w 2654300"/>
              <a:gd name="connsiteY3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2305050">
                <a:moveTo>
                  <a:pt x="0" y="0"/>
                </a:moveTo>
                <a:lnTo>
                  <a:pt x="2654300" y="0"/>
                </a:lnTo>
                <a:lnTo>
                  <a:pt x="2654300" y="2305050"/>
                </a:lnTo>
                <a:lnTo>
                  <a:pt x="0" y="2305050"/>
                </a:lnTo>
                <a:close/>
              </a:path>
            </a:pathLst>
          </a:custGeom>
        </p:spPr>
      </p:pic>
      <p:pic>
        <p:nvPicPr>
          <p:cNvPr id="42" name="图片占位符 25"/>
          <p:cNvPicPr>
            <a:picLocks noChangeAspect="1"/>
          </p:cNvPicPr>
          <p:nvPr/>
        </p:nvPicPr>
        <p:blipFill>
          <a:blip r:embed="rId3" cstate="hqprint"/>
          <a:srcRect/>
          <a:stretch>
            <a:fillRect/>
          </a:stretch>
        </p:blipFill>
        <p:spPr>
          <a:xfrm>
            <a:off x="3400308" y="3573021"/>
            <a:ext cx="2654300" cy="2305050"/>
          </a:xfrm>
          <a:custGeom>
            <a:avLst/>
            <a:gdLst>
              <a:gd name="connsiteX0" fmla="*/ 0 w 2654300"/>
              <a:gd name="connsiteY0" fmla="*/ 0 h 2305050"/>
              <a:gd name="connsiteX1" fmla="*/ 2654300 w 2654300"/>
              <a:gd name="connsiteY1" fmla="*/ 0 h 2305050"/>
              <a:gd name="connsiteX2" fmla="*/ 2654300 w 2654300"/>
              <a:gd name="connsiteY2" fmla="*/ 2305050 h 2305050"/>
              <a:gd name="connsiteX3" fmla="*/ 0 w 2654300"/>
              <a:gd name="connsiteY3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2305050">
                <a:moveTo>
                  <a:pt x="0" y="0"/>
                </a:moveTo>
                <a:lnTo>
                  <a:pt x="2654300" y="0"/>
                </a:lnTo>
                <a:lnTo>
                  <a:pt x="2654300" y="2305050"/>
                </a:lnTo>
                <a:lnTo>
                  <a:pt x="0" y="2305050"/>
                </a:lnTo>
                <a:close/>
              </a:path>
            </a:pathLst>
          </a:custGeom>
        </p:spPr>
      </p:pic>
      <p:pic>
        <p:nvPicPr>
          <p:cNvPr id="43" name="图片占位符 27"/>
          <p:cNvPicPr>
            <a:picLocks noChangeAspect="1"/>
          </p:cNvPicPr>
          <p:nvPr/>
        </p:nvPicPr>
        <p:blipFill>
          <a:blip r:embed="rId4" cstate="hqprint"/>
          <a:srcRect/>
          <a:stretch>
            <a:fillRect/>
          </a:stretch>
        </p:blipFill>
        <p:spPr>
          <a:xfrm>
            <a:off x="8878242" y="3573021"/>
            <a:ext cx="2654300" cy="2305050"/>
          </a:xfrm>
          <a:custGeom>
            <a:avLst/>
            <a:gdLst>
              <a:gd name="connsiteX0" fmla="*/ 0 w 2654300"/>
              <a:gd name="connsiteY0" fmla="*/ 0 h 2305050"/>
              <a:gd name="connsiteX1" fmla="*/ 2654300 w 2654300"/>
              <a:gd name="connsiteY1" fmla="*/ 0 h 2305050"/>
              <a:gd name="connsiteX2" fmla="*/ 2654300 w 2654300"/>
              <a:gd name="connsiteY2" fmla="*/ 2305050 h 2305050"/>
              <a:gd name="connsiteX3" fmla="*/ 0 w 2654300"/>
              <a:gd name="connsiteY3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2305050">
                <a:moveTo>
                  <a:pt x="0" y="0"/>
                </a:moveTo>
                <a:lnTo>
                  <a:pt x="2654300" y="0"/>
                </a:lnTo>
                <a:lnTo>
                  <a:pt x="2654300" y="2305050"/>
                </a:lnTo>
                <a:lnTo>
                  <a:pt x="0" y="2305050"/>
                </a:lnTo>
                <a:close/>
              </a:path>
            </a:pathLst>
          </a:custGeom>
        </p:spPr>
      </p:pic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2" y="1018333"/>
            <a:ext cx="2656737" cy="24696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148" y="3567263"/>
            <a:ext cx="2656737" cy="24696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897" y="1011539"/>
            <a:ext cx="2656737" cy="24696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083" y="3567262"/>
            <a:ext cx="2656737" cy="246964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检测对比</a:t>
            </a:r>
            <a:endParaRPr lang="zh-CN" altLang="en-US" dirty="0"/>
          </a:p>
        </p:txBody>
      </p:sp>
      <p:sp>
        <p:nvSpPr>
          <p:cNvPr id="28" name="文本占位符 26"/>
          <p:cNvSpPr txBox="1"/>
          <p:nvPr/>
        </p:nvSpPr>
        <p:spPr>
          <a:xfrm>
            <a:off x="3659339" y="2430954"/>
            <a:ext cx="2107477" cy="7878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lang="zh-CN" altLang="en-US" sz="2000" kern="1200" spc="3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对比度增强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9" name="文本占位符 26"/>
          <p:cNvSpPr txBox="1"/>
          <p:nvPr/>
        </p:nvSpPr>
        <p:spPr>
          <a:xfrm>
            <a:off x="9150711" y="2430954"/>
            <a:ext cx="2107477" cy="78783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just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lang="zh-CN" altLang="en-US" sz="2000" kern="1200" spc="3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Canny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边缘检测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0" name="文本占位符 31"/>
          <p:cNvSpPr txBox="1"/>
          <p:nvPr/>
        </p:nvSpPr>
        <p:spPr>
          <a:xfrm>
            <a:off x="3659339" y="1180755"/>
            <a:ext cx="2107477" cy="123825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lang="zh-CN" altLang="en-US" sz="7200" kern="1200" spc="300" dirty="0" smtClean="0">
                <a:solidFill>
                  <a:schemeClr val="bg1">
                    <a:alpha val="16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16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02</a:t>
            </a:r>
            <a:endParaRPr kumimoji="0" lang="zh-CN" altLang="en-US" sz="72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alpha val="16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1" name="文本占位符 31"/>
          <p:cNvSpPr txBox="1"/>
          <p:nvPr/>
        </p:nvSpPr>
        <p:spPr>
          <a:xfrm>
            <a:off x="9150710" y="1180755"/>
            <a:ext cx="2107477" cy="123825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lang="zh-CN" altLang="en-US" sz="7200" kern="1200" spc="300" dirty="0" smtClean="0">
                <a:solidFill>
                  <a:schemeClr val="bg1">
                    <a:alpha val="16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16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04</a:t>
            </a:r>
            <a:endParaRPr kumimoji="0" lang="zh-CN" altLang="en-US" sz="72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alpha val="16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79446"/>
            <a:ext cx="11970118" cy="22393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内容占位符 1"/>
          <p:cNvSpPr txBox="1"/>
          <p:nvPr/>
        </p:nvSpPr>
        <p:spPr>
          <a:xfrm>
            <a:off x="221882" y="3209410"/>
            <a:ext cx="11748235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	</a:t>
            </a: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通过应用不同预处理的图像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对模型进行</a:t>
            </a: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对比分析，我们发现在原图上会出现一定程度的误检现象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zh-CN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因为岩石的影子投影到地上形成了两瓣叶子的形状而被识别到。但是，根据颜色很容易判断出这并不是一株植物，所以在所有处理后的图像上，该处并没有产生误检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实验结果与分析</a:t>
            </a:r>
            <a:endParaRPr lang="zh-CN" altLang="en-US" dirty="0"/>
          </a:p>
        </p:txBody>
      </p:sp>
      <p:sp>
        <p:nvSpPr>
          <p:cNvPr id="28" name="文本占位符 26"/>
          <p:cNvSpPr txBox="1"/>
          <p:nvPr/>
        </p:nvSpPr>
        <p:spPr>
          <a:xfrm>
            <a:off x="3659339" y="2430954"/>
            <a:ext cx="2107477" cy="7878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lang="zh-CN" altLang="en-US" sz="2000" kern="1200" spc="3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对比度增强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9" name="文本占位符 26"/>
          <p:cNvSpPr txBox="1"/>
          <p:nvPr/>
        </p:nvSpPr>
        <p:spPr>
          <a:xfrm>
            <a:off x="9150711" y="2430954"/>
            <a:ext cx="2107477" cy="78783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just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lang="zh-CN" altLang="en-US" sz="2000" kern="1200" spc="3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Canny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边缘检测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1" name="文本占位符 31"/>
          <p:cNvSpPr txBox="1"/>
          <p:nvPr/>
        </p:nvSpPr>
        <p:spPr>
          <a:xfrm>
            <a:off x="9150710" y="1180755"/>
            <a:ext cx="2107477" cy="123825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lang="zh-CN" altLang="en-US" sz="7200" kern="1200" spc="300" dirty="0" smtClean="0">
                <a:solidFill>
                  <a:schemeClr val="bg1">
                    <a:alpha val="16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16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04</a:t>
            </a:r>
            <a:endParaRPr kumimoji="0" lang="zh-CN" altLang="en-US" sz="72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alpha val="16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内容占位符 1"/>
          <p:cNvSpPr txBox="1"/>
          <p:nvPr/>
        </p:nvSpPr>
        <p:spPr>
          <a:xfrm>
            <a:off x="357352" y="2096459"/>
            <a:ext cx="5003261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我们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在</a:t>
            </a:r>
            <a:r>
              <a:rPr kumimoji="0" lang="en-US" altLang="zh-CN" sz="18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kaggle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上对改进的模型进行了测试，发现分数反而有所下降，这说明在以颜色为界限分割植株与背景存在一定的问题。在部分测试集中，</a:t>
            </a:r>
            <a:r>
              <a:rPr lang="zh-CN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如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右</a:t>
            </a:r>
            <a:r>
              <a:rPr lang="zh-CN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图所示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光影比较强的时候，绿色被冲淡而背景被照亮，导致植物与背景“合为一体”，此时再应用刚才的办法处理图片，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容易检测出很多奇怪的物体。因此，我们决定从模型结构下手以增强检测效果。</a:t>
            </a:r>
            <a:endParaRPr lang="zh-CN" altLang="en-US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19574"/>
            <a:ext cx="12192000" cy="77046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270714" y="2096459"/>
            <a:ext cx="3182413" cy="320167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603" y="2328392"/>
            <a:ext cx="3444240" cy="3201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RCNN</a:t>
            </a:r>
            <a:r>
              <a:rPr lang="zh-CN" altLang="en-US" dirty="0"/>
              <a:t>模型</a:t>
            </a:r>
            <a:endParaRPr lang="zh-CN" altLang="en-US" dirty="0"/>
          </a:p>
        </p:txBody>
      </p:sp>
      <p:sp>
        <p:nvSpPr>
          <p:cNvPr id="11" name="内容占位符 1"/>
          <p:cNvSpPr txBox="1"/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更换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yolo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模型为更适合此类任务的模型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RCNN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进行训练，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RCNN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Region-based Convolutional Neural Networks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）是一种用于目标检测的深度学习模型，通过结合区域提议和卷积神经网络来实现目标检测。</a:t>
            </a:r>
            <a:endParaRPr lang="en-US" altLang="zh-CN" sz="1800" kern="100" dirty="0">
              <a:effectLst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我们这里使用的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Fast RCNN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改进了效率，通过共享特征图和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ROI Pooling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简化了训练过程。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Faster RCNN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进一步引入了区域提议网络（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RPN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），实现了端到端的训练。</a:t>
            </a:r>
            <a:endParaRPr lang="en-US" altLang="zh-CN" sz="1800" kern="100" dirty="0">
              <a:effectLst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并且，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Meta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发布的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Detectron2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以此模型为基础进行了完备的封装，我们采用了预训练的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faster_rcnn_R_50_FPN_3x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作为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baseline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，它拥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50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层残差网络，一个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RPN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层用于生成候选区域，一个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ROI Pooling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层，将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 RPN 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生成的候选区域映射到特征图上，并通过</a:t>
            </a:r>
            <a:r>
              <a:rPr lang="en-US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 ROI Pooling </a:t>
            </a:r>
            <a:r>
              <a:rPr lang="zh-CN" altLang="zh-CN" sz="18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层提取固定大小的特征，最后是分类层，用于对每个候选区域进行分类，判断其属于哪个类别并进行边界框回归，精确定位目标。</a:t>
            </a:r>
            <a:endParaRPr lang="zh-CN" altLang="zh-CN" sz="1800" kern="100" dirty="0">
              <a:effectLst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5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9811" y="881223"/>
            <a:ext cx="3681366" cy="77502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模型结构</a:t>
            </a:r>
            <a:endParaRPr lang="zh-CN" altLang="en-US" dirty="0"/>
          </a:p>
        </p:txBody>
      </p:sp>
      <p:sp>
        <p:nvSpPr>
          <p:cNvPr id="100" name="ïşlïďè"/>
          <p:cNvSpPr/>
          <p:nvPr/>
        </p:nvSpPr>
        <p:spPr>
          <a:xfrm>
            <a:off x="1639910" y="1672492"/>
            <a:ext cx="3819677" cy="1781907"/>
          </a:xfrm>
          <a:prstGeom prst="rect">
            <a:avLst/>
          </a:prstGeom>
          <a:noFill/>
          <a:ln w="15875" cap="flat" cmpd="sng" algn="ctr">
            <a:solidFill>
              <a:srgbClr val="F0F0F0">
                <a:lumMod val="75000"/>
              </a:srgbClr>
            </a:solidFill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1" name="ïṡlîḍé"/>
          <p:cNvSpPr/>
          <p:nvPr/>
        </p:nvSpPr>
        <p:spPr>
          <a:xfrm>
            <a:off x="1639910" y="4115953"/>
            <a:ext cx="3819677" cy="1781907"/>
          </a:xfrm>
          <a:prstGeom prst="rect">
            <a:avLst/>
          </a:prstGeom>
          <a:noFill/>
          <a:ln w="15875" cap="flat" cmpd="sng" algn="ctr">
            <a:solidFill>
              <a:srgbClr val="F0F0F0">
                <a:lumMod val="75000"/>
              </a:srgbClr>
            </a:solidFill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2" name="ïŝlíḍè"/>
          <p:cNvSpPr/>
          <p:nvPr/>
        </p:nvSpPr>
        <p:spPr>
          <a:xfrm rot="2700000">
            <a:off x="3171895" y="3738100"/>
            <a:ext cx="755703" cy="755703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3" name="iṣļiḋe"/>
          <p:cNvSpPr/>
          <p:nvPr/>
        </p:nvSpPr>
        <p:spPr>
          <a:xfrm>
            <a:off x="6732413" y="4115953"/>
            <a:ext cx="3819677" cy="1781907"/>
          </a:xfrm>
          <a:prstGeom prst="rect">
            <a:avLst/>
          </a:prstGeom>
          <a:noFill/>
          <a:ln w="15875" cap="flat" cmpd="sng" algn="ctr">
            <a:solidFill>
              <a:srgbClr val="F0F0F0">
                <a:lumMod val="75000"/>
              </a:srgbClr>
            </a:solidFill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4" name="iṥḷíďe"/>
          <p:cNvSpPr/>
          <p:nvPr/>
        </p:nvSpPr>
        <p:spPr>
          <a:xfrm rot="2700000">
            <a:off x="8246455" y="3738098"/>
            <a:ext cx="755703" cy="755703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5" name="iS1íḍé"/>
          <p:cNvSpPr/>
          <p:nvPr/>
        </p:nvSpPr>
        <p:spPr>
          <a:xfrm>
            <a:off x="6732413" y="1672492"/>
            <a:ext cx="3819677" cy="1781907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6" name="ïṡ1íḓê"/>
          <p:cNvSpPr/>
          <p:nvPr/>
        </p:nvSpPr>
        <p:spPr>
          <a:xfrm rot="2700000">
            <a:off x="8264399" y="1294641"/>
            <a:ext cx="755703" cy="75570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9" name="iS1ídê"/>
          <p:cNvSpPr/>
          <p:nvPr/>
        </p:nvSpPr>
        <p:spPr>
          <a:xfrm rot="2700000">
            <a:off x="3124888" y="1293330"/>
            <a:ext cx="755703" cy="755703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1756374" y="2202589"/>
            <a:ext cx="3586748" cy="849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dirty="0">
                <a:solidFill>
                  <a:srgbClr val="006C39"/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r>
              <a:rPr lang="zh-CN" altLang="en-US" sz="2800" b="1" spc="300" dirty="0">
                <a:solidFill>
                  <a:srgbClr val="006C39"/>
                </a:solidFill>
                <a:latin typeface="微软雅黑" panose="020B0503020204020204" charset="-122"/>
                <a:ea typeface="微软雅黑" panose="020B0503020204020204" charset="-122"/>
              </a:rPr>
              <a:t>层残差网络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spc="3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充分提取特征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6848875" y="2202589"/>
            <a:ext cx="3586748" cy="849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PRN</a:t>
            </a:r>
            <a:r>
              <a:rPr lang="zh-CN" altLang="en-US" sz="2800" b="1" spc="3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层</a:t>
            </a:r>
            <a:endParaRPr lang="zh-CN" altLang="en-US" sz="2800" b="1" spc="3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spc="3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用于生成候选区域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1756374" y="4644098"/>
            <a:ext cx="3586748" cy="11691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dirty="0">
                <a:solidFill>
                  <a:srgbClr val="006C39"/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2800" b="1" spc="300" dirty="0">
                <a:solidFill>
                  <a:srgbClr val="006C39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800" b="1" spc="300" dirty="0">
                <a:solidFill>
                  <a:srgbClr val="006C39"/>
                </a:solidFill>
                <a:latin typeface="微软雅黑" panose="020B0503020204020204" charset="-122"/>
                <a:ea typeface="微软雅黑" panose="020B0503020204020204" charset="-122"/>
              </a:rPr>
              <a:t>Pooling</a:t>
            </a:r>
            <a:r>
              <a:rPr lang="zh-CN" altLang="en-US" sz="2800" b="1" spc="300" dirty="0">
                <a:solidFill>
                  <a:srgbClr val="006C39"/>
                </a:solidFill>
                <a:latin typeface="微软雅黑" panose="020B0503020204020204" charset="-122"/>
                <a:ea typeface="微软雅黑" panose="020B0503020204020204" charset="-122"/>
              </a:rPr>
              <a:t>层</a:t>
            </a:r>
            <a:endParaRPr lang="zh-CN" altLang="en-US" sz="2800" b="1" spc="300" dirty="0">
              <a:solidFill>
                <a:srgbClr val="006C39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RPN 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生成的候选区域映射到特征图上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6848875" y="4644098"/>
            <a:ext cx="3586748" cy="849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300" dirty="0">
                <a:solidFill>
                  <a:srgbClr val="006C39"/>
                </a:solidFill>
                <a:latin typeface="微软雅黑" panose="020B0503020204020204" charset="-122"/>
                <a:ea typeface="微软雅黑" panose="020B0503020204020204" charset="-122"/>
              </a:rPr>
              <a:t>分类层</a:t>
            </a:r>
            <a:endParaRPr lang="zh-CN" altLang="en-US" sz="2800" b="1" spc="300" dirty="0">
              <a:solidFill>
                <a:srgbClr val="006C39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输出分类类别与检测框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7" name="文本框 126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6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8" name="箭头: 右 7"/>
          <p:cNvSpPr/>
          <p:nvPr/>
        </p:nvSpPr>
        <p:spPr>
          <a:xfrm>
            <a:off x="5459587" y="2202589"/>
            <a:ext cx="1259008" cy="65257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/>
          <p:cNvSpPr/>
          <p:nvPr/>
        </p:nvSpPr>
        <p:spPr>
          <a:xfrm rot="8772196">
            <a:off x="5448548" y="3458889"/>
            <a:ext cx="1259008" cy="65257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/>
          <p:cNvSpPr/>
          <p:nvPr/>
        </p:nvSpPr>
        <p:spPr>
          <a:xfrm>
            <a:off x="5473400" y="4715189"/>
            <a:ext cx="1259008" cy="65257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9"/>
          <p:cNvSpPr txBox="1"/>
          <p:nvPr/>
        </p:nvSpPr>
        <p:spPr bwMode="auto">
          <a:xfrm>
            <a:off x="1279525" y="2528666"/>
            <a:ext cx="1806575" cy="675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目录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23" name="内容占位符 10"/>
          <p:cNvSpPr txBox="1"/>
          <p:nvPr/>
        </p:nvSpPr>
        <p:spPr bwMode="auto">
          <a:xfrm>
            <a:off x="1122361" y="3936012"/>
            <a:ext cx="2120900" cy="399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CONTENTS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778395" y="3607163"/>
            <a:ext cx="80883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6489291" y="1430160"/>
            <a:ext cx="4740293" cy="1290307"/>
            <a:chOff x="5337036" y="1031947"/>
            <a:chExt cx="4740293" cy="1290307"/>
          </a:xfrm>
        </p:grpSpPr>
        <p:sp>
          <p:nvSpPr>
            <p:cNvPr id="46" name="文本框 45"/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1" u="none" strike="noStrike" kern="1200" cap="none" spc="0" normalizeH="0" baseline="0" noProof="0" dirty="0">
                  <a:ln>
                    <a:noFill/>
                  </a:ln>
                  <a:solidFill>
                    <a:srgbClr val="006C39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ea"/>
                  <a:sym typeface="+mn-lt"/>
                </a:rPr>
                <a:t>1</a:t>
              </a:r>
              <a:endParaRPr kumimoji="0" lang="zh-CN" altLang="en-US" sz="5400" b="1" i="1" u="none" strike="noStrike" kern="1200" cap="none" spc="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6384009" y="1248904"/>
              <a:ext cx="3693320" cy="1073350"/>
              <a:chOff x="6384010" y="1247332"/>
              <a:chExt cx="3693320" cy="1063997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6384011" y="1247332"/>
                <a:ext cx="3693319" cy="536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b="1" dirty="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任务重述与难点分析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6384010" y="1741437"/>
                <a:ext cx="1436291" cy="569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2A2A2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 Light" panose="020B0502040204020203" pitchFamily="34" charset="-122"/>
                    <a:cs typeface="+mn-cs"/>
                    <a:sym typeface="+mn-lt"/>
                  </a:rPr>
                  <a:t>Task &amp; analysis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2A2A2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cs typeface="+mn-cs"/>
                  <a:sym typeface="+mn-lt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75000"/>
                    </a:srgb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6489291" y="2778213"/>
            <a:ext cx="4740293" cy="1339124"/>
            <a:chOff x="5337036" y="1031947"/>
            <a:chExt cx="4740293" cy="1339124"/>
          </a:xfrm>
        </p:grpSpPr>
        <p:sp>
          <p:nvSpPr>
            <p:cNvPr id="56" name="文本框 55"/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1" u="none" strike="noStrike" kern="1200" cap="none" spc="0" normalizeH="0" baseline="0" noProof="0" dirty="0">
                  <a:ln>
                    <a:noFill/>
                  </a:ln>
                  <a:solidFill>
                    <a:srgbClr val="006C39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ea"/>
                  <a:sym typeface="+mn-lt"/>
                </a:rPr>
                <a:t>2</a:t>
              </a:r>
              <a:endParaRPr kumimoji="0" lang="zh-CN" altLang="en-US" sz="6000" b="1" i="1" u="none" strike="noStrike" kern="1200" cap="none" spc="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6384009" y="1248903"/>
              <a:ext cx="3693320" cy="1122168"/>
              <a:chOff x="6384010" y="1247332"/>
              <a:chExt cx="3693320" cy="1112390"/>
            </a:xfrm>
          </p:grpSpPr>
          <p:sp>
            <p:nvSpPr>
              <p:cNvPr id="58" name="文本框 57"/>
              <p:cNvSpPr txBox="1"/>
              <p:nvPr/>
            </p:nvSpPr>
            <p:spPr>
              <a:xfrm>
                <a:off x="6384011" y="1247332"/>
                <a:ext cx="3693319" cy="536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b="1" dirty="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数据处理与基本模型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6384010" y="1655588"/>
                <a:ext cx="2077492" cy="7041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dirty="0">
                    <a:solidFill>
                      <a:srgbClr val="A2A2A2"/>
                    </a:solidFill>
                    <a:latin typeface="Century Gothic" panose="020B0502020202020204" pitchFamily="34" charset="0"/>
                    <a:ea typeface="微软雅黑 Light" panose="020B0502040204020203" pitchFamily="34" charset="-122"/>
                    <a:sym typeface="+mn-lt"/>
                  </a:rPr>
                  <a:t>Datasets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2A2A2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 Light" panose="020B0502040204020203" pitchFamily="34" charset="-122"/>
                    <a:cs typeface="+mn-cs"/>
                    <a:sym typeface="+mn-lt"/>
                  </a:rPr>
                  <a:t> &amp; </a:t>
                </a:r>
                <a:r>
                  <a:rPr lang="en-US" altLang="zh-CN" sz="1600" dirty="0">
                    <a:solidFill>
                      <a:srgbClr val="A2A2A2"/>
                    </a:solidFill>
                    <a:latin typeface="Century Gothic" panose="020B0502020202020204" pitchFamily="34" charset="0"/>
                    <a:ea typeface="微软雅黑 Light" panose="020B0502040204020203" pitchFamily="34" charset="-122"/>
                    <a:sym typeface="+mn-lt"/>
                  </a:rPr>
                  <a:t>Baseline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A2A2A2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cs typeface="+mn-cs"/>
                  <a:sym typeface="+mn-lt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75000"/>
                    </a:srgb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6489291" y="4120777"/>
            <a:ext cx="3295987" cy="1264163"/>
            <a:chOff x="5337036" y="1031947"/>
            <a:chExt cx="3295987" cy="1264163"/>
          </a:xfrm>
        </p:grpSpPr>
        <p:sp>
          <p:nvSpPr>
            <p:cNvPr id="61" name="文本框 60"/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1" u="none" strike="noStrike" kern="1200" cap="none" spc="0" normalizeH="0" baseline="0" noProof="0" dirty="0">
                  <a:ln>
                    <a:noFill/>
                  </a:ln>
                  <a:solidFill>
                    <a:srgbClr val="006C39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ea"/>
                  <a:sym typeface="+mn-lt"/>
                </a:rPr>
                <a:t>3</a:t>
              </a:r>
              <a:endParaRPr kumimoji="0" lang="zh-CN" altLang="en-US" sz="6000" b="1" i="1" u="none" strike="noStrike" kern="1200" cap="none" spc="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6384009" y="1248904"/>
              <a:ext cx="2249014" cy="1047206"/>
              <a:chOff x="6384010" y="1247332"/>
              <a:chExt cx="2249014" cy="1038081"/>
            </a:xfrm>
          </p:grpSpPr>
          <p:sp>
            <p:nvSpPr>
              <p:cNvPr id="63" name="文本框 62"/>
              <p:cNvSpPr txBox="1"/>
              <p:nvPr/>
            </p:nvSpPr>
            <p:spPr>
              <a:xfrm>
                <a:off x="6384011" y="1247332"/>
                <a:ext cx="1641475" cy="536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b="1" dirty="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进阶实验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6384010" y="1727725"/>
                <a:ext cx="2249014" cy="557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2A2A2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 Light" panose="020B0502040204020203" pitchFamily="34" charset="-122"/>
                    <a:cs typeface="+mn-cs"/>
                    <a:sym typeface="+mn-lt"/>
                  </a:rPr>
                  <a:t>advanced experiment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2A2A2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cs typeface="+mn-cs"/>
                  <a:sym typeface="+mn-lt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75000"/>
                    </a:srgb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39960"/>
            <a:ext cx="12192000" cy="627579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478826" y="4337346"/>
            <a:ext cx="7713174" cy="1884055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框"/>
          <p:cNvSpPr txBox="1"/>
          <p:nvPr/>
        </p:nvSpPr>
        <p:spPr>
          <a:xfrm>
            <a:off x="4834287" y="5156370"/>
            <a:ext cx="6299201" cy="19589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我们选用</a:t>
            </a:r>
            <a:r>
              <a:rPr lang="en-US" altLang="zh-CN" sz="2000" b="1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faster_rcnn_R_50_FPN_3x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作为基准模型，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Detectron2</a:t>
            </a:r>
            <a:r>
              <a:rPr lang="zh-CN" altLang="en-US" sz="2000" spc="300" dirty="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</a:rPr>
              <a:t>没有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YOLO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封装的那么简易，还需要自己定义数据集提取方法并注册数据集。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4834287" y="4438517"/>
            <a:ext cx="6428799" cy="663575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微软雅黑" panose="020B050302020402020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006C39"/>
                </a:solidFill>
                <a:latin typeface="Arial Black" panose="020B0A04020102020204"/>
              </a:rPr>
              <a:t>核心代码</a:t>
            </a:r>
            <a:endParaRPr kumimoji="0" lang="zh-CN" altLang="en-US" sz="44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Arial Black" panose="020B0A04020102020204"/>
              <a:ea typeface="微软雅黑" panose="020B050302020402020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444" y="144721"/>
            <a:ext cx="2286319" cy="55252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673012" y="905069"/>
            <a:ext cx="2211355" cy="261258"/>
          </a:xfrm>
          <a:prstGeom prst="rect">
            <a:avLst/>
          </a:prstGeom>
          <a:noFill/>
          <a:ln w="22225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优化与创新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45392" y="1234412"/>
            <a:ext cx="2620107" cy="4644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660400" y="5944324"/>
            <a:ext cx="10858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660400" y="1084217"/>
            <a:ext cx="0" cy="48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424114" y="1234412"/>
            <a:ext cx="2620107" cy="4644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102836" y="1234412"/>
            <a:ext cx="2620107" cy="4644000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781557" y="1234412"/>
            <a:ext cx="2620107" cy="46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7" name="任意多边形: 形状 12"/>
          <p:cNvSpPr/>
          <p:nvPr/>
        </p:nvSpPr>
        <p:spPr>
          <a:xfrm>
            <a:off x="703385" y="2483086"/>
            <a:ext cx="10785230" cy="2297723"/>
          </a:xfrm>
          <a:custGeom>
            <a:avLst/>
            <a:gdLst>
              <a:gd name="connsiteX0" fmla="*/ 0 w 6858000"/>
              <a:gd name="connsiteY0" fmla="*/ 2297723 h 2297723"/>
              <a:gd name="connsiteX1" fmla="*/ 1828800 w 6858000"/>
              <a:gd name="connsiteY1" fmla="*/ 1066800 h 2297723"/>
              <a:gd name="connsiteX2" fmla="*/ 4712677 w 6858000"/>
              <a:gd name="connsiteY2" fmla="*/ 1664676 h 2297723"/>
              <a:gd name="connsiteX3" fmla="*/ 6858000 w 6858000"/>
              <a:gd name="connsiteY3" fmla="*/ 0 h 229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2297723">
                <a:moveTo>
                  <a:pt x="0" y="2297723"/>
                </a:moveTo>
                <a:cubicBezTo>
                  <a:pt x="521677" y="1735015"/>
                  <a:pt x="1043354" y="1172308"/>
                  <a:pt x="1828800" y="1066800"/>
                </a:cubicBezTo>
                <a:cubicBezTo>
                  <a:pt x="2614246" y="961292"/>
                  <a:pt x="3874477" y="1842476"/>
                  <a:pt x="4712677" y="1664676"/>
                </a:cubicBezTo>
                <a:cubicBezTo>
                  <a:pt x="5550877" y="1486876"/>
                  <a:pt x="6204438" y="743438"/>
                  <a:pt x="6858000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21569" y="4649645"/>
            <a:ext cx="2241376" cy="11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Anchor Box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613479" y="4822417"/>
            <a:ext cx="2241376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学习率</a:t>
            </a:r>
            <a:endParaRPr kumimoji="0" lang="zh-CN" altLang="en-US" sz="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 panose="020B0503020204020204" charset="-122"/>
              <a:cs typeface="+mn-cs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292201" y="4822417"/>
            <a:ext cx="2241376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NMS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算法</a:t>
            </a:r>
            <a:endParaRPr kumimoji="0" lang="zh-CN" altLang="en-US" sz="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 panose="020B0503020204020204" charset="-122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968999" y="4542340"/>
            <a:ext cx="2241376" cy="11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数据增强与多尺度训练</a:t>
            </a:r>
            <a:endParaRPr kumimoji="0" lang="zh-CN" altLang="en-US" sz="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 panose="020B0503020204020204" charset="-122"/>
              <a:cs typeface="+mn-cs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15055" y="1471317"/>
            <a:ext cx="2080780" cy="1989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我们将</a:t>
            </a:r>
            <a:r>
              <a:rPr kumimoji="0" lang="en-US" altLang="zh-CN" sz="1200" b="0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Anchor Box</a:t>
            </a:r>
            <a:r>
              <a:rPr kumimoji="0" lang="zh-CN" altLang="en-US" sz="1200" b="0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的大小设置为</a:t>
            </a:r>
            <a:r>
              <a:rPr kumimoji="0" lang="en-US" altLang="zh-CN" sz="1200" b="0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[32, 64, 128, 256, 512]</a:t>
            </a:r>
            <a:r>
              <a:rPr kumimoji="0" lang="zh-CN" altLang="en-US" sz="1200" b="0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，比例设置为</a:t>
            </a:r>
            <a:r>
              <a:rPr kumimoji="0" lang="en-US" altLang="zh-CN" sz="1200" b="0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[0.5, 1.0, 2.0]</a:t>
            </a:r>
            <a:r>
              <a:rPr kumimoji="0" lang="zh-CN" altLang="en-US" sz="1200" b="0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，以增强模型对小目标和细长目标的检测能力。</a:t>
            </a:r>
            <a:endParaRPr kumimoji="0" lang="zh-CN" altLang="en-US" sz="12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698628" y="1471317"/>
            <a:ext cx="2080780" cy="1989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我们采用初始学习率为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0.005</a:t>
            </a: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，并结合余弦退火衰减策略，使学习率在训练过程中逐渐降低至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0.0001</a:t>
            </a: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。这些调整使模型在验证集上的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mAP50</a:t>
            </a: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从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58.7</a:t>
            </a: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提升到</a:t>
            </a:r>
            <a:r>
              <a:rPr kumimoji="0" lang="en-US" altLang="zh-CN" sz="1200" b="1" i="0" u="sng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61.4</a:t>
            </a: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。</a:t>
            </a:r>
            <a:endParaRPr kumimoji="0" lang="zh-CN" altLang="en-US" sz="12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372499" y="1471317"/>
            <a:ext cx="2080780" cy="2469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引入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Soft-NMS</a:t>
            </a: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方法，将候选框的分数逐步降低而非直接过滤，并将</a:t>
            </a:r>
            <a:r>
              <a:rPr kumimoji="0" lang="en-US" altLang="zh-CN" sz="1200" b="0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IoU</a:t>
            </a: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阈值固定为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0.4</a:t>
            </a: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，以更好地平衡目标保留和误检过滤。这些改进使模型的目标检测精度进一步提升，将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mAP50</a:t>
            </a: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从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61.4</a:t>
            </a: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提高到</a:t>
            </a:r>
            <a:r>
              <a:rPr kumimoji="0" lang="en-US" altLang="zh-CN" sz="1200" b="1" i="0" u="sng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63.2</a:t>
            </a: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。</a:t>
            </a:r>
            <a:endParaRPr kumimoji="0" lang="zh-CN" altLang="en-US" sz="12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049297" y="1471317"/>
            <a:ext cx="2080780" cy="1508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在训练过程中加入了多种数据增强策略与多尺度训练和测试策略，使模型在测试集上的最终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mAP50</a:t>
            </a: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达到了</a:t>
            </a:r>
            <a:r>
              <a:rPr kumimoji="0" lang="en-US" altLang="zh-CN" sz="1200" b="1" i="0" u="sng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65.181</a:t>
            </a: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。</a:t>
            </a:r>
            <a:endParaRPr kumimoji="0" lang="zh-CN" altLang="en-US" sz="12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8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2292096" y="1193275"/>
            <a:ext cx="2023872" cy="202387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14016" y="1549039"/>
            <a:ext cx="1780032" cy="1309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pc="300" dirty="0">
                <a:solidFill>
                  <a:srgbClr val="006C39"/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Kaggle</a:t>
            </a:r>
            <a:r>
              <a:rPr lang="zh-CN" altLang="en-US" spc="300" dirty="0">
                <a:solidFill>
                  <a:srgbClr val="006C39"/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得分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4800" spc="300" dirty="0">
                <a:solidFill>
                  <a:srgbClr val="006C39"/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0.55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084064" y="1193275"/>
            <a:ext cx="2023872" cy="202387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05984" y="1549039"/>
            <a:ext cx="1780032" cy="1309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pc="300" dirty="0" err="1">
                <a:solidFill>
                  <a:srgbClr val="3F3F3F"/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mAP</a:t>
            </a:r>
            <a:r>
              <a:rPr lang="zh-CN" altLang="en-US" spc="300" dirty="0">
                <a:solidFill>
                  <a:srgbClr val="3F3F3F"/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分数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4800" spc="300" dirty="0">
                <a:solidFill>
                  <a:srgbClr val="3F3F3F"/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65.2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876032" y="1193275"/>
            <a:ext cx="2023872" cy="202387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97952" y="1549039"/>
            <a:ext cx="1780032" cy="1309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pc="300" dirty="0">
                <a:solidFill>
                  <a:srgbClr val="A13F0B"/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提升百分比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4800" spc="300" dirty="0">
                <a:solidFill>
                  <a:srgbClr val="A13F0B"/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18.2</a:t>
            </a:r>
            <a:r>
              <a:rPr lang="en-US" altLang="zh-CN" spc="300" dirty="0">
                <a:solidFill>
                  <a:srgbClr val="A13F0B"/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%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任意多边形: 形状 13"/>
          <p:cNvSpPr/>
          <p:nvPr/>
        </p:nvSpPr>
        <p:spPr>
          <a:xfrm>
            <a:off x="2743916" y="3047767"/>
            <a:ext cx="1120232" cy="169380"/>
          </a:xfrm>
          <a:custGeom>
            <a:avLst/>
            <a:gdLst>
              <a:gd name="connsiteX0" fmla="*/ 0 w 1120232"/>
              <a:gd name="connsiteY0" fmla="*/ 0 h 169380"/>
              <a:gd name="connsiteX1" fmla="*/ 1120232 w 1120232"/>
              <a:gd name="connsiteY1" fmla="*/ 0 h 169380"/>
              <a:gd name="connsiteX2" fmla="*/ 1042465 w 1120232"/>
              <a:gd name="connsiteY2" fmla="*/ 47245 h 169380"/>
              <a:gd name="connsiteX3" fmla="*/ 560116 w 1120232"/>
              <a:gd name="connsiteY3" fmla="*/ 169380 h 169380"/>
              <a:gd name="connsiteX4" fmla="*/ 77767 w 1120232"/>
              <a:gd name="connsiteY4" fmla="*/ 47245 h 16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0232" h="169380">
                <a:moveTo>
                  <a:pt x="0" y="0"/>
                </a:moveTo>
                <a:lnTo>
                  <a:pt x="1120232" y="0"/>
                </a:lnTo>
                <a:lnTo>
                  <a:pt x="1042465" y="47245"/>
                </a:lnTo>
                <a:cubicBezTo>
                  <a:pt x="899080" y="125136"/>
                  <a:pt x="734765" y="169380"/>
                  <a:pt x="560116" y="169380"/>
                </a:cubicBezTo>
                <a:cubicBezTo>
                  <a:pt x="385467" y="169380"/>
                  <a:pt x="221152" y="125136"/>
                  <a:pt x="77767" y="47245"/>
                </a:cubicBezTo>
                <a:close/>
              </a:path>
            </a:pathLst>
          </a:custGeom>
          <a:solidFill>
            <a:srgbClr val="01518A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任意多边形: 形状 14"/>
          <p:cNvSpPr/>
          <p:nvPr/>
        </p:nvSpPr>
        <p:spPr>
          <a:xfrm>
            <a:off x="5535884" y="3047767"/>
            <a:ext cx="1120232" cy="169380"/>
          </a:xfrm>
          <a:custGeom>
            <a:avLst/>
            <a:gdLst>
              <a:gd name="connsiteX0" fmla="*/ 0 w 1120232"/>
              <a:gd name="connsiteY0" fmla="*/ 0 h 169380"/>
              <a:gd name="connsiteX1" fmla="*/ 1120232 w 1120232"/>
              <a:gd name="connsiteY1" fmla="*/ 0 h 169380"/>
              <a:gd name="connsiteX2" fmla="*/ 1042465 w 1120232"/>
              <a:gd name="connsiteY2" fmla="*/ 47245 h 169380"/>
              <a:gd name="connsiteX3" fmla="*/ 560116 w 1120232"/>
              <a:gd name="connsiteY3" fmla="*/ 169380 h 169380"/>
              <a:gd name="connsiteX4" fmla="*/ 77767 w 1120232"/>
              <a:gd name="connsiteY4" fmla="*/ 47245 h 16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0232" h="169380">
                <a:moveTo>
                  <a:pt x="0" y="0"/>
                </a:moveTo>
                <a:lnTo>
                  <a:pt x="1120232" y="0"/>
                </a:lnTo>
                <a:lnTo>
                  <a:pt x="1042465" y="47245"/>
                </a:lnTo>
                <a:cubicBezTo>
                  <a:pt x="899081" y="125136"/>
                  <a:pt x="734765" y="169380"/>
                  <a:pt x="560116" y="169380"/>
                </a:cubicBezTo>
                <a:cubicBezTo>
                  <a:pt x="385467" y="169380"/>
                  <a:pt x="221152" y="125136"/>
                  <a:pt x="77767" y="47245"/>
                </a:cubicBezTo>
                <a:close/>
              </a:path>
            </a:pathLst>
          </a:cu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任意多边形: 形状 15"/>
          <p:cNvSpPr/>
          <p:nvPr/>
        </p:nvSpPr>
        <p:spPr>
          <a:xfrm>
            <a:off x="8327852" y="3047767"/>
            <a:ext cx="1120232" cy="169380"/>
          </a:xfrm>
          <a:custGeom>
            <a:avLst/>
            <a:gdLst>
              <a:gd name="connsiteX0" fmla="*/ 0 w 1120232"/>
              <a:gd name="connsiteY0" fmla="*/ 0 h 169380"/>
              <a:gd name="connsiteX1" fmla="*/ 1120232 w 1120232"/>
              <a:gd name="connsiteY1" fmla="*/ 0 h 169380"/>
              <a:gd name="connsiteX2" fmla="*/ 1042465 w 1120232"/>
              <a:gd name="connsiteY2" fmla="*/ 47245 h 169380"/>
              <a:gd name="connsiteX3" fmla="*/ 560116 w 1120232"/>
              <a:gd name="connsiteY3" fmla="*/ 169380 h 169380"/>
              <a:gd name="connsiteX4" fmla="*/ 77767 w 1120232"/>
              <a:gd name="connsiteY4" fmla="*/ 47245 h 16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0232" h="169380">
                <a:moveTo>
                  <a:pt x="0" y="0"/>
                </a:moveTo>
                <a:lnTo>
                  <a:pt x="1120232" y="0"/>
                </a:lnTo>
                <a:lnTo>
                  <a:pt x="1042465" y="47245"/>
                </a:lnTo>
                <a:cubicBezTo>
                  <a:pt x="899080" y="125136"/>
                  <a:pt x="734765" y="169380"/>
                  <a:pt x="560116" y="169380"/>
                </a:cubicBezTo>
                <a:cubicBezTo>
                  <a:pt x="385467" y="169380"/>
                  <a:pt x="221152" y="125136"/>
                  <a:pt x="77767" y="47245"/>
                </a:cubicBezTo>
                <a:close/>
              </a:path>
            </a:pathLst>
          </a:cu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任意多边形: 形状 16"/>
          <p:cNvSpPr/>
          <p:nvPr/>
        </p:nvSpPr>
        <p:spPr>
          <a:xfrm>
            <a:off x="2489992" y="2686888"/>
            <a:ext cx="1697748" cy="530259"/>
          </a:xfrm>
          <a:custGeom>
            <a:avLst/>
            <a:gdLst>
              <a:gd name="connsiteX0" fmla="*/ 1682833 w 1697748"/>
              <a:gd name="connsiteY0" fmla="*/ 0 h 530259"/>
              <a:gd name="connsiteX1" fmla="*/ 1697748 w 1697748"/>
              <a:gd name="connsiteY1" fmla="*/ 1947 h 530259"/>
              <a:gd name="connsiteX2" fmla="*/ 1653154 w 1697748"/>
              <a:gd name="connsiteY2" fmla="*/ 84106 h 530259"/>
              <a:gd name="connsiteX3" fmla="*/ 814040 w 1697748"/>
              <a:gd name="connsiteY3" fmla="*/ 530259 h 530259"/>
              <a:gd name="connsiteX4" fmla="*/ 98493 w 1697748"/>
              <a:gd name="connsiteY4" fmla="*/ 233870 h 530259"/>
              <a:gd name="connsiteX5" fmla="*/ 0 w 1697748"/>
              <a:gd name="connsiteY5" fmla="*/ 114495 h 530259"/>
              <a:gd name="connsiteX6" fmla="*/ 83265 w 1697748"/>
              <a:gd name="connsiteY6" fmla="*/ 141409 h 530259"/>
              <a:gd name="connsiteX7" fmla="*/ 332273 w 1697748"/>
              <a:gd name="connsiteY7" fmla="*/ 199292 h 530259"/>
              <a:gd name="connsiteX8" fmla="*/ 782461 w 1697748"/>
              <a:gd name="connsiteY8" fmla="*/ 70338 h 530259"/>
              <a:gd name="connsiteX9" fmla="*/ 1232646 w 1697748"/>
              <a:gd name="connsiteY9" fmla="*/ 187569 h 530259"/>
              <a:gd name="connsiteX10" fmla="*/ 1682833 w 1697748"/>
              <a:gd name="connsiteY10" fmla="*/ 0 h 53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7748" h="530259">
                <a:moveTo>
                  <a:pt x="1682833" y="0"/>
                </a:moveTo>
                <a:lnTo>
                  <a:pt x="1697748" y="1947"/>
                </a:lnTo>
                <a:lnTo>
                  <a:pt x="1653154" y="84106"/>
                </a:lnTo>
                <a:cubicBezTo>
                  <a:pt x="1471301" y="353283"/>
                  <a:pt x="1163338" y="530259"/>
                  <a:pt x="814040" y="530259"/>
                </a:cubicBezTo>
                <a:cubicBezTo>
                  <a:pt x="534602" y="530259"/>
                  <a:pt x="281618" y="416994"/>
                  <a:pt x="98493" y="233870"/>
                </a:cubicBezTo>
                <a:lnTo>
                  <a:pt x="0" y="114495"/>
                </a:lnTo>
                <a:lnTo>
                  <a:pt x="83265" y="141409"/>
                </a:lnTo>
                <a:cubicBezTo>
                  <a:pt x="168144" y="170961"/>
                  <a:pt x="253491" y="200269"/>
                  <a:pt x="332273" y="199292"/>
                </a:cubicBezTo>
                <a:cubicBezTo>
                  <a:pt x="489838" y="197338"/>
                  <a:pt x="632398" y="72292"/>
                  <a:pt x="782461" y="70338"/>
                </a:cubicBezTo>
                <a:cubicBezTo>
                  <a:pt x="932523" y="68384"/>
                  <a:pt x="1082583" y="199292"/>
                  <a:pt x="1232646" y="187569"/>
                </a:cubicBezTo>
                <a:cubicBezTo>
                  <a:pt x="1382708" y="175846"/>
                  <a:pt x="1525267" y="0"/>
                  <a:pt x="1682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任意多边形: 形状 17"/>
          <p:cNvSpPr/>
          <p:nvPr/>
        </p:nvSpPr>
        <p:spPr>
          <a:xfrm>
            <a:off x="5402226" y="2832404"/>
            <a:ext cx="1405042" cy="384743"/>
          </a:xfrm>
          <a:custGeom>
            <a:avLst/>
            <a:gdLst>
              <a:gd name="connsiteX0" fmla="*/ 249900 w 1405042"/>
              <a:gd name="connsiteY0" fmla="*/ 0 h 384743"/>
              <a:gd name="connsiteX1" fmla="*/ 725124 w 1405042"/>
              <a:gd name="connsiteY1" fmla="*/ 187569 h 384743"/>
              <a:gd name="connsiteX2" fmla="*/ 1178746 w 1405042"/>
              <a:gd name="connsiteY2" fmla="*/ 35169 h 384743"/>
              <a:gd name="connsiteX3" fmla="*/ 1315946 w 1405042"/>
              <a:gd name="connsiteY3" fmla="*/ 59806 h 384743"/>
              <a:gd name="connsiteX4" fmla="*/ 1405042 w 1405042"/>
              <a:gd name="connsiteY4" fmla="*/ 92244 h 384743"/>
              <a:gd name="connsiteX5" fmla="*/ 1337460 w 1405042"/>
              <a:gd name="connsiteY5" fmla="*/ 153666 h 384743"/>
              <a:gd name="connsiteX6" fmla="*/ 693774 w 1405042"/>
              <a:gd name="connsiteY6" fmla="*/ 384743 h 384743"/>
              <a:gd name="connsiteX7" fmla="*/ 50089 w 1405042"/>
              <a:gd name="connsiteY7" fmla="*/ 153666 h 384743"/>
              <a:gd name="connsiteX8" fmla="*/ 0 w 1405042"/>
              <a:gd name="connsiteY8" fmla="*/ 108142 h 384743"/>
              <a:gd name="connsiteX9" fmla="*/ 31189 w 1405042"/>
              <a:gd name="connsiteY9" fmla="*/ 89388 h 384743"/>
              <a:gd name="connsiteX10" fmla="*/ 249900 w 1405042"/>
              <a:gd name="connsiteY10" fmla="*/ 0 h 38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05042" h="384743">
                <a:moveTo>
                  <a:pt x="249900" y="0"/>
                </a:moveTo>
                <a:cubicBezTo>
                  <a:pt x="401109" y="0"/>
                  <a:pt x="570317" y="181707"/>
                  <a:pt x="725124" y="187569"/>
                </a:cubicBezTo>
                <a:cubicBezTo>
                  <a:pt x="879932" y="193431"/>
                  <a:pt x="1005939" y="35169"/>
                  <a:pt x="1178746" y="35169"/>
                </a:cubicBezTo>
                <a:cubicBezTo>
                  <a:pt x="1221948" y="35169"/>
                  <a:pt x="1268075" y="45060"/>
                  <a:pt x="1315946" y="59806"/>
                </a:cubicBezTo>
                <a:lnTo>
                  <a:pt x="1405042" y="92244"/>
                </a:lnTo>
                <a:lnTo>
                  <a:pt x="1337460" y="153666"/>
                </a:lnTo>
                <a:cubicBezTo>
                  <a:pt x="1162538" y="298025"/>
                  <a:pt x="938283" y="384743"/>
                  <a:pt x="693774" y="384743"/>
                </a:cubicBezTo>
                <a:cubicBezTo>
                  <a:pt x="449266" y="384743"/>
                  <a:pt x="225011" y="298025"/>
                  <a:pt x="50089" y="153666"/>
                </a:cubicBezTo>
                <a:lnTo>
                  <a:pt x="0" y="108142"/>
                </a:lnTo>
                <a:lnTo>
                  <a:pt x="31189" y="89388"/>
                </a:lnTo>
                <a:cubicBezTo>
                  <a:pt x="102292" y="43962"/>
                  <a:pt x="174296" y="0"/>
                  <a:pt x="2499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任意多边形: 形状 18"/>
          <p:cNvSpPr/>
          <p:nvPr/>
        </p:nvSpPr>
        <p:spPr>
          <a:xfrm>
            <a:off x="8242353" y="2831050"/>
            <a:ext cx="1310217" cy="386097"/>
          </a:xfrm>
          <a:custGeom>
            <a:avLst/>
            <a:gdLst>
              <a:gd name="connsiteX0" fmla="*/ 266352 w 1310217"/>
              <a:gd name="connsiteY0" fmla="*/ 0 h 386097"/>
              <a:gd name="connsiteX1" fmla="*/ 655886 w 1310217"/>
              <a:gd name="connsiteY1" fmla="*/ 187569 h 386097"/>
              <a:gd name="connsiteX2" fmla="*/ 1027712 w 1310217"/>
              <a:gd name="connsiteY2" fmla="*/ 35169 h 386097"/>
              <a:gd name="connsiteX3" fmla="*/ 1261211 w 1310217"/>
              <a:gd name="connsiteY3" fmla="*/ 113567 h 386097"/>
              <a:gd name="connsiteX4" fmla="*/ 1310217 w 1310217"/>
              <a:gd name="connsiteY4" fmla="*/ 136011 h 386097"/>
              <a:gd name="connsiteX5" fmla="*/ 1289301 w 1310217"/>
              <a:gd name="connsiteY5" fmla="*/ 155020 h 386097"/>
              <a:gd name="connsiteX6" fmla="*/ 645616 w 1310217"/>
              <a:gd name="connsiteY6" fmla="*/ 386097 h 386097"/>
              <a:gd name="connsiteX7" fmla="*/ 1931 w 1310217"/>
              <a:gd name="connsiteY7" fmla="*/ 155020 h 386097"/>
              <a:gd name="connsiteX8" fmla="*/ 0 w 1310217"/>
              <a:gd name="connsiteY8" fmla="*/ 153265 h 386097"/>
              <a:gd name="connsiteX9" fmla="*/ 87077 w 1310217"/>
              <a:gd name="connsiteY9" fmla="*/ 89388 h 386097"/>
              <a:gd name="connsiteX10" fmla="*/ 266352 w 1310217"/>
              <a:gd name="connsiteY10" fmla="*/ 0 h 38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10217" h="386097">
                <a:moveTo>
                  <a:pt x="266352" y="0"/>
                </a:moveTo>
                <a:cubicBezTo>
                  <a:pt x="390295" y="0"/>
                  <a:pt x="528992" y="181707"/>
                  <a:pt x="655886" y="187569"/>
                </a:cubicBezTo>
                <a:cubicBezTo>
                  <a:pt x="782778" y="193431"/>
                  <a:pt x="886064" y="35169"/>
                  <a:pt x="1027712" y="35169"/>
                </a:cubicBezTo>
                <a:cubicBezTo>
                  <a:pt x="1098536" y="35169"/>
                  <a:pt x="1178951" y="74734"/>
                  <a:pt x="1261211" y="113567"/>
                </a:cubicBezTo>
                <a:lnTo>
                  <a:pt x="1310217" y="136011"/>
                </a:lnTo>
                <a:lnTo>
                  <a:pt x="1289301" y="155020"/>
                </a:lnTo>
                <a:cubicBezTo>
                  <a:pt x="1114379" y="299379"/>
                  <a:pt x="890125" y="386097"/>
                  <a:pt x="645616" y="386097"/>
                </a:cubicBezTo>
                <a:cubicBezTo>
                  <a:pt x="401107" y="386097"/>
                  <a:pt x="176853" y="299379"/>
                  <a:pt x="1931" y="155020"/>
                </a:cubicBezTo>
                <a:lnTo>
                  <a:pt x="0" y="153265"/>
                </a:lnTo>
                <a:lnTo>
                  <a:pt x="87077" y="89388"/>
                </a:lnTo>
                <a:cubicBezTo>
                  <a:pt x="145360" y="43962"/>
                  <a:pt x="204380" y="0"/>
                  <a:pt x="2663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9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696787" y="4141287"/>
            <a:ext cx="4698963" cy="1782916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最终我们在</a:t>
            </a:r>
            <a:r>
              <a:rPr kumimoji="0" lang="en-US" altLang="zh-CN" sz="1800" b="0" i="0" u="none" strike="noStrike" kern="1200" cap="none" spc="10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kaggle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得到了</a:t>
            </a: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0.558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的分数，</a:t>
            </a: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mAP50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分数为</a:t>
            </a: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65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，比起</a:t>
            </a: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YOLO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和</a:t>
            </a: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RCNN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的</a:t>
            </a: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baseline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都有了一定的长进，说明我们的优化与创新起到了一定效果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，说明在检测效果上有所提升。</a:t>
            </a:r>
            <a:endParaRPr kumimoji="0" lang="zh-CN" altLang="en-US" sz="18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24" name="矩形: 圆角 93"/>
          <p:cNvSpPr/>
          <p:nvPr/>
        </p:nvSpPr>
        <p:spPr>
          <a:xfrm>
            <a:off x="3774766" y="3724152"/>
            <a:ext cx="3032502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微软雅黑"/>
                <a:ea typeface="微软雅黑"/>
              </a:rPr>
              <a:t>得分与分析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2400" b="1" i="0" u="none" strike="noStrike" kern="1200" cap="none" spc="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840699" y="2642687"/>
            <a:ext cx="85244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谢谢观看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6547220" y="1286273"/>
            <a:ext cx="4190733" cy="4851002"/>
            <a:chOff x="6547220" y="1286273"/>
            <a:chExt cx="4190733" cy="4851002"/>
          </a:xfrm>
        </p:grpSpPr>
        <p:grpSp>
          <p:nvGrpSpPr>
            <p:cNvPr id="23" name="组合 22"/>
            <p:cNvGrpSpPr/>
            <p:nvPr/>
          </p:nvGrpSpPr>
          <p:grpSpPr>
            <a:xfrm>
              <a:off x="8036193" y="5982373"/>
              <a:ext cx="578054" cy="154902"/>
              <a:chOff x="7957225" y="6063574"/>
              <a:chExt cx="871228" cy="233464"/>
            </a:xfrm>
          </p:grpSpPr>
          <p:sp>
            <p:nvSpPr>
              <p:cNvPr id="24" name="椭圆 23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5" name="椭圆 24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6" name="椭圆 25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29" name="books-group_25777"/>
            <p:cNvSpPr>
              <a:spLocks noChangeAspect="1"/>
            </p:cNvSpPr>
            <p:nvPr/>
          </p:nvSpPr>
          <p:spPr bwMode="auto">
            <a:xfrm>
              <a:off x="7932955" y="1286273"/>
              <a:ext cx="1419262" cy="1209980"/>
            </a:xfrm>
            <a:custGeom>
              <a:avLst/>
              <a:gdLst>
                <a:gd name="connsiteX0" fmla="*/ 450223 w 602653"/>
                <a:gd name="connsiteY0" fmla="*/ 470824 h 513787"/>
                <a:gd name="connsiteX1" fmla="*/ 450223 w 602653"/>
                <a:gd name="connsiteY1" fmla="*/ 484218 h 513787"/>
                <a:gd name="connsiteX2" fmla="*/ 491727 w 602653"/>
                <a:gd name="connsiteY2" fmla="*/ 484218 h 513787"/>
                <a:gd name="connsiteX3" fmla="*/ 491727 w 602653"/>
                <a:gd name="connsiteY3" fmla="*/ 470824 h 513787"/>
                <a:gd name="connsiteX4" fmla="*/ 145266 w 602653"/>
                <a:gd name="connsiteY4" fmla="*/ 444288 h 513787"/>
                <a:gd name="connsiteX5" fmla="*/ 140964 w 602653"/>
                <a:gd name="connsiteY5" fmla="*/ 480175 h 513787"/>
                <a:gd name="connsiteX6" fmla="*/ 162475 w 602653"/>
                <a:gd name="connsiteY6" fmla="*/ 482702 h 513787"/>
                <a:gd name="connsiteX7" fmla="*/ 166777 w 602653"/>
                <a:gd name="connsiteY7" fmla="*/ 446815 h 513787"/>
                <a:gd name="connsiteX8" fmla="*/ 450223 w 602653"/>
                <a:gd name="connsiteY8" fmla="*/ 422807 h 513787"/>
                <a:gd name="connsiteX9" fmla="*/ 450223 w 602653"/>
                <a:gd name="connsiteY9" fmla="*/ 447321 h 513787"/>
                <a:gd name="connsiteX10" fmla="*/ 491727 w 602653"/>
                <a:gd name="connsiteY10" fmla="*/ 447321 h 513787"/>
                <a:gd name="connsiteX11" fmla="*/ 491727 w 602653"/>
                <a:gd name="connsiteY11" fmla="*/ 422807 h 513787"/>
                <a:gd name="connsiteX12" fmla="*/ 23536 w 602653"/>
                <a:gd name="connsiteY12" fmla="*/ 422807 h 513787"/>
                <a:gd name="connsiteX13" fmla="*/ 23536 w 602653"/>
                <a:gd name="connsiteY13" fmla="*/ 484218 h 513787"/>
                <a:gd name="connsiteX14" fmla="*/ 110341 w 602653"/>
                <a:gd name="connsiteY14" fmla="*/ 484218 h 513787"/>
                <a:gd name="connsiteX15" fmla="*/ 110341 w 602653"/>
                <a:gd name="connsiteY15" fmla="*/ 422807 h 513787"/>
                <a:gd name="connsiteX16" fmla="*/ 150327 w 602653"/>
                <a:gd name="connsiteY16" fmla="*/ 403852 h 513787"/>
                <a:gd name="connsiteX17" fmla="*/ 148809 w 602653"/>
                <a:gd name="connsiteY17" fmla="*/ 415478 h 513787"/>
                <a:gd name="connsiteX18" fmla="*/ 148303 w 602653"/>
                <a:gd name="connsiteY18" fmla="*/ 420785 h 513787"/>
                <a:gd name="connsiteX19" fmla="*/ 169814 w 602653"/>
                <a:gd name="connsiteY19" fmla="*/ 423312 h 513787"/>
                <a:gd name="connsiteX20" fmla="*/ 170320 w 602653"/>
                <a:gd name="connsiteY20" fmla="*/ 418005 h 513787"/>
                <a:gd name="connsiteX21" fmla="*/ 171839 w 602653"/>
                <a:gd name="connsiteY21" fmla="*/ 406380 h 513787"/>
                <a:gd name="connsiteX22" fmla="*/ 450223 w 602653"/>
                <a:gd name="connsiteY22" fmla="*/ 377822 h 513787"/>
                <a:gd name="connsiteX23" fmla="*/ 450223 w 602653"/>
                <a:gd name="connsiteY23" fmla="*/ 399303 h 513787"/>
                <a:gd name="connsiteX24" fmla="*/ 491727 w 602653"/>
                <a:gd name="connsiteY24" fmla="*/ 399303 h 513787"/>
                <a:gd name="connsiteX25" fmla="*/ 491727 w 602653"/>
                <a:gd name="connsiteY25" fmla="*/ 377822 h 513787"/>
                <a:gd name="connsiteX26" fmla="*/ 23536 w 602653"/>
                <a:gd name="connsiteY26" fmla="*/ 365438 h 513787"/>
                <a:gd name="connsiteX27" fmla="*/ 23536 w 602653"/>
                <a:gd name="connsiteY27" fmla="*/ 399303 h 513787"/>
                <a:gd name="connsiteX28" fmla="*/ 110341 w 602653"/>
                <a:gd name="connsiteY28" fmla="*/ 399303 h 513787"/>
                <a:gd name="connsiteX29" fmla="*/ 110341 w 602653"/>
                <a:gd name="connsiteY29" fmla="*/ 365438 h 513787"/>
                <a:gd name="connsiteX30" fmla="*/ 156401 w 602653"/>
                <a:gd name="connsiteY30" fmla="*/ 354319 h 513787"/>
                <a:gd name="connsiteX31" fmla="*/ 153111 w 602653"/>
                <a:gd name="connsiteY31" fmla="*/ 380349 h 513787"/>
                <a:gd name="connsiteX32" fmla="*/ 174623 w 602653"/>
                <a:gd name="connsiteY32" fmla="*/ 383129 h 513787"/>
                <a:gd name="connsiteX33" fmla="*/ 177913 w 602653"/>
                <a:gd name="connsiteY33" fmla="*/ 356846 h 513787"/>
                <a:gd name="connsiteX34" fmla="*/ 161210 w 602653"/>
                <a:gd name="connsiteY34" fmla="*/ 313883 h 513787"/>
                <a:gd name="connsiteX35" fmla="*/ 159185 w 602653"/>
                <a:gd name="connsiteY35" fmla="*/ 330815 h 513787"/>
                <a:gd name="connsiteX36" fmla="*/ 180697 w 602653"/>
                <a:gd name="connsiteY36" fmla="*/ 333343 h 513787"/>
                <a:gd name="connsiteX37" fmla="*/ 182721 w 602653"/>
                <a:gd name="connsiteY37" fmla="*/ 316410 h 513787"/>
                <a:gd name="connsiteX38" fmla="*/ 545893 w 602653"/>
                <a:gd name="connsiteY38" fmla="*/ 311881 h 513787"/>
                <a:gd name="connsiteX39" fmla="*/ 559070 w 602653"/>
                <a:gd name="connsiteY39" fmla="*/ 322239 h 513787"/>
                <a:gd name="connsiteX40" fmla="*/ 573007 w 602653"/>
                <a:gd name="connsiteY40" fmla="*/ 442998 h 513787"/>
                <a:gd name="connsiteX41" fmla="*/ 562618 w 602653"/>
                <a:gd name="connsiteY41" fmla="*/ 455882 h 513787"/>
                <a:gd name="connsiteX42" fmla="*/ 561097 w 602653"/>
                <a:gd name="connsiteY42" fmla="*/ 456135 h 513787"/>
                <a:gd name="connsiteX43" fmla="*/ 549441 w 602653"/>
                <a:gd name="connsiteY43" fmla="*/ 445524 h 513787"/>
                <a:gd name="connsiteX44" fmla="*/ 535504 w 602653"/>
                <a:gd name="connsiteY44" fmla="*/ 325018 h 513787"/>
                <a:gd name="connsiteX45" fmla="*/ 545893 w 602653"/>
                <a:gd name="connsiteY45" fmla="*/ 311881 h 513787"/>
                <a:gd name="connsiteX46" fmla="*/ 23536 w 602653"/>
                <a:gd name="connsiteY46" fmla="*/ 294423 h 513787"/>
                <a:gd name="connsiteX47" fmla="*/ 23536 w 602653"/>
                <a:gd name="connsiteY47" fmla="*/ 341682 h 513787"/>
                <a:gd name="connsiteX48" fmla="*/ 110341 w 602653"/>
                <a:gd name="connsiteY48" fmla="*/ 341682 h 513787"/>
                <a:gd name="connsiteX49" fmla="*/ 110341 w 602653"/>
                <a:gd name="connsiteY49" fmla="*/ 294423 h 513787"/>
                <a:gd name="connsiteX50" fmla="*/ 407453 w 602653"/>
                <a:gd name="connsiteY50" fmla="*/ 265107 h 513787"/>
                <a:gd name="connsiteX51" fmla="*/ 404416 w 602653"/>
                <a:gd name="connsiteY51" fmla="*/ 265612 h 513787"/>
                <a:gd name="connsiteX52" fmla="*/ 342412 w 602653"/>
                <a:gd name="connsiteY52" fmla="*/ 265612 h 513787"/>
                <a:gd name="connsiteX53" fmla="*/ 340894 w 602653"/>
                <a:gd name="connsiteY53" fmla="*/ 265360 h 513787"/>
                <a:gd name="connsiteX54" fmla="*/ 340894 w 602653"/>
                <a:gd name="connsiteY54" fmla="*/ 484218 h 513787"/>
                <a:gd name="connsiteX55" fmla="*/ 407453 w 602653"/>
                <a:gd name="connsiteY55" fmla="*/ 484218 h 513787"/>
                <a:gd name="connsiteX56" fmla="*/ 167283 w 602653"/>
                <a:gd name="connsiteY56" fmla="*/ 264349 h 513787"/>
                <a:gd name="connsiteX57" fmla="*/ 163993 w 602653"/>
                <a:gd name="connsiteY57" fmla="*/ 290379 h 513787"/>
                <a:gd name="connsiteX58" fmla="*/ 185505 w 602653"/>
                <a:gd name="connsiteY58" fmla="*/ 293159 h 513787"/>
                <a:gd name="connsiteX59" fmla="*/ 188795 w 602653"/>
                <a:gd name="connsiteY59" fmla="*/ 266876 h 513787"/>
                <a:gd name="connsiteX60" fmla="*/ 23536 w 602653"/>
                <a:gd name="connsiteY60" fmla="*/ 236802 h 513787"/>
                <a:gd name="connsiteX61" fmla="*/ 23536 w 602653"/>
                <a:gd name="connsiteY61" fmla="*/ 270920 h 513787"/>
                <a:gd name="connsiteX62" fmla="*/ 110341 w 602653"/>
                <a:gd name="connsiteY62" fmla="*/ 270920 h 513787"/>
                <a:gd name="connsiteX63" fmla="*/ 110341 w 602653"/>
                <a:gd name="connsiteY63" fmla="*/ 236802 h 513787"/>
                <a:gd name="connsiteX64" fmla="*/ 172092 w 602653"/>
                <a:gd name="connsiteY64" fmla="*/ 223913 h 513787"/>
                <a:gd name="connsiteX65" fmla="*/ 171586 w 602653"/>
                <a:gd name="connsiteY65" fmla="*/ 229220 h 513787"/>
                <a:gd name="connsiteX66" fmla="*/ 170067 w 602653"/>
                <a:gd name="connsiteY66" fmla="*/ 240845 h 513787"/>
                <a:gd name="connsiteX67" fmla="*/ 191579 w 602653"/>
                <a:gd name="connsiteY67" fmla="*/ 243373 h 513787"/>
                <a:gd name="connsiteX68" fmla="*/ 193097 w 602653"/>
                <a:gd name="connsiteY68" fmla="*/ 231747 h 513787"/>
                <a:gd name="connsiteX69" fmla="*/ 193603 w 602653"/>
                <a:gd name="connsiteY69" fmla="*/ 226440 h 513787"/>
                <a:gd name="connsiteX70" fmla="*/ 354307 w 602653"/>
                <a:gd name="connsiteY70" fmla="*/ 222649 h 513787"/>
                <a:gd name="connsiteX71" fmla="*/ 354307 w 602653"/>
                <a:gd name="connsiteY71" fmla="*/ 242109 h 513787"/>
                <a:gd name="connsiteX72" fmla="*/ 392774 w 602653"/>
                <a:gd name="connsiteY72" fmla="*/ 242109 h 513787"/>
                <a:gd name="connsiteX73" fmla="*/ 392774 w 602653"/>
                <a:gd name="connsiteY73" fmla="*/ 222649 h 513787"/>
                <a:gd name="connsiteX74" fmla="*/ 547404 w 602653"/>
                <a:gd name="connsiteY74" fmla="*/ 203948 h 513787"/>
                <a:gd name="connsiteX75" fmla="*/ 516529 w 602653"/>
                <a:gd name="connsiteY75" fmla="*/ 207233 h 513787"/>
                <a:gd name="connsiteX76" fmla="*/ 546898 w 602653"/>
                <a:gd name="connsiteY76" fmla="*/ 489020 h 513787"/>
                <a:gd name="connsiteX77" fmla="*/ 577773 w 602653"/>
                <a:gd name="connsiteY77" fmla="*/ 485735 h 513787"/>
                <a:gd name="connsiteX78" fmla="*/ 340894 w 602653"/>
                <a:gd name="connsiteY78" fmla="*/ 182972 h 513787"/>
                <a:gd name="connsiteX79" fmla="*/ 340894 w 602653"/>
                <a:gd name="connsiteY79" fmla="*/ 199146 h 513787"/>
                <a:gd name="connsiteX80" fmla="*/ 342412 w 602653"/>
                <a:gd name="connsiteY80" fmla="*/ 198893 h 513787"/>
                <a:gd name="connsiteX81" fmla="*/ 404416 w 602653"/>
                <a:gd name="connsiteY81" fmla="*/ 198893 h 513787"/>
                <a:gd name="connsiteX82" fmla="*/ 407453 w 602653"/>
                <a:gd name="connsiteY82" fmla="*/ 199651 h 513787"/>
                <a:gd name="connsiteX83" fmla="*/ 407453 w 602653"/>
                <a:gd name="connsiteY83" fmla="*/ 182972 h 513787"/>
                <a:gd name="connsiteX84" fmla="*/ 23536 w 602653"/>
                <a:gd name="connsiteY84" fmla="*/ 166039 h 513787"/>
                <a:gd name="connsiteX85" fmla="*/ 23536 w 602653"/>
                <a:gd name="connsiteY85" fmla="*/ 213299 h 513787"/>
                <a:gd name="connsiteX86" fmla="*/ 110341 w 602653"/>
                <a:gd name="connsiteY86" fmla="*/ 213299 h 513787"/>
                <a:gd name="connsiteX87" fmla="*/ 110341 w 602653"/>
                <a:gd name="connsiteY87" fmla="*/ 166039 h 513787"/>
                <a:gd name="connsiteX88" fmla="*/ 179431 w 602653"/>
                <a:gd name="connsiteY88" fmla="*/ 164523 h 513787"/>
                <a:gd name="connsiteX89" fmla="*/ 174876 w 602653"/>
                <a:gd name="connsiteY89" fmla="*/ 200410 h 513787"/>
                <a:gd name="connsiteX90" fmla="*/ 196387 w 602653"/>
                <a:gd name="connsiteY90" fmla="*/ 202937 h 513787"/>
                <a:gd name="connsiteX91" fmla="*/ 200943 w 602653"/>
                <a:gd name="connsiteY91" fmla="*/ 167050 h 513787"/>
                <a:gd name="connsiteX92" fmla="*/ 450223 w 602653"/>
                <a:gd name="connsiteY92" fmla="*/ 108418 h 513787"/>
                <a:gd name="connsiteX93" fmla="*/ 450223 w 602653"/>
                <a:gd name="connsiteY93" fmla="*/ 354319 h 513787"/>
                <a:gd name="connsiteX94" fmla="*/ 491727 w 602653"/>
                <a:gd name="connsiteY94" fmla="*/ 354319 h 513787"/>
                <a:gd name="connsiteX95" fmla="*/ 491727 w 602653"/>
                <a:gd name="connsiteY95" fmla="*/ 108418 h 513787"/>
                <a:gd name="connsiteX96" fmla="*/ 23536 w 602653"/>
                <a:gd name="connsiteY96" fmla="*/ 108418 h 513787"/>
                <a:gd name="connsiteX97" fmla="*/ 23536 w 602653"/>
                <a:gd name="connsiteY97" fmla="*/ 142536 h 513787"/>
                <a:gd name="connsiteX98" fmla="*/ 110341 w 602653"/>
                <a:gd name="connsiteY98" fmla="*/ 142536 h 513787"/>
                <a:gd name="connsiteX99" fmla="*/ 110341 w 602653"/>
                <a:gd name="connsiteY99" fmla="*/ 108418 h 513787"/>
                <a:gd name="connsiteX100" fmla="*/ 225744 w 602653"/>
                <a:gd name="connsiteY100" fmla="*/ 73795 h 513787"/>
                <a:gd name="connsiteX101" fmla="*/ 225744 w 602653"/>
                <a:gd name="connsiteY101" fmla="*/ 484218 h 513787"/>
                <a:gd name="connsiteX102" fmla="*/ 317358 w 602653"/>
                <a:gd name="connsiteY102" fmla="*/ 484218 h 513787"/>
                <a:gd name="connsiteX103" fmla="*/ 317358 w 602653"/>
                <a:gd name="connsiteY103" fmla="*/ 171346 h 513787"/>
                <a:gd name="connsiteX104" fmla="*/ 317358 w 602653"/>
                <a:gd name="connsiteY104" fmla="*/ 73795 h 513787"/>
                <a:gd name="connsiteX105" fmla="*/ 23536 w 602653"/>
                <a:gd name="connsiteY105" fmla="*/ 23503 h 513787"/>
                <a:gd name="connsiteX106" fmla="*/ 23536 w 602653"/>
                <a:gd name="connsiteY106" fmla="*/ 84915 h 513787"/>
                <a:gd name="connsiteX107" fmla="*/ 110341 w 602653"/>
                <a:gd name="connsiteY107" fmla="*/ 84915 h 513787"/>
                <a:gd name="connsiteX108" fmla="*/ 110341 w 602653"/>
                <a:gd name="connsiteY108" fmla="*/ 23503 h 513787"/>
                <a:gd name="connsiteX109" fmla="*/ 11895 w 602653"/>
                <a:gd name="connsiteY109" fmla="*/ 0 h 513787"/>
                <a:gd name="connsiteX110" fmla="*/ 122236 w 602653"/>
                <a:gd name="connsiteY110" fmla="*/ 0 h 513787"/>
                <a:gd name="connsiteX111" fmla="*/ 134130 w 602653"/>
                <a:gd name="connsiteY111" fmla="*/ 11878 h 513787"/>
                <a:gd name="connsiteX112" fmla="*/ 134130 w 602653"/>
                <a:gd name="connsiteY112" fmla="*/ 96793 h 513787"/>
                <a:gd name="connsiteX113" fmla="*/ 134130 w 602653"/>
                <a:gd name="connsiteY113" fmla="*/ 154161 h 513787"/>
                <a:gd name="connsiteX114" fmla="*/ 134130 w 602653"/>
                <a:gd name="connsiteY114" fmla="*/ 225177 h 513787"/>
                <a:gd name="connsiteX115" fmla="*/ 134130 w 602653"/>
                <a:gd name="connsiteY115" fmla="*/ 282798 h 513787"/>
                <a:gd name="connsiteX116" fmla="*/ 134130 w 602653"/>
                <a:gd name="connsiteY116" fmla="*/ 339661 h 513787"/>
                <a:gd name="connsiteX117" fmla="*/ 139192 w 602653"/>
                <a:gd name="connsiteY117" fmla="*/ 299225 h 513787"/>
                <a:gd name="connsiteX118" fmla="*/ 148809 w 602653"/>
                <a:gd name="connsiteY118" fmla="*/ 219617 h 513787"/>
                <a:gd name="connsiteX119" fmla="*/ 150074 w 602653"/>
                <a:gd name="connsiteY119" fmla="*/ 209255 h 513787"/>
                <a:gd name="connsiteX120" fmla="*/ 157413 w 602653"/>
                <a:gd name="connsiteY120" fmla="*/ 149865 h 513787"/>
                <a:gd name="connsiteX121" fmla="*/ 161716 w 602653"/>
                <a:gd name="connsiteY121" fmla="*/ 142031 h 513787"/>
                <a:gd name="connsiteX122" fmla="*/ 170573 w 602653"/>
                <a:gd name="connsiteY122" fmla="*/ 139503 h 513787"/>
                <a:gd name="connsiteX123" fmla="*/ 202208 w 602653"/>
                <a:gd name="connsiteY123" fmla="*/ 143547 h 513787"/>
                <a:gd name="connsiteX124" fmla="*/ 202208 w 602653"/>
                <a:gd name="connsiteY124" fmla="*/ 61917 h 513787"/>
                <a:gd name="connsiteX125" fmla="*/ 214103 w 602653"/>
                <a:gd name="connsiteY125" fmla="*/ 50292 h 513787"/>
                <a:gd name="connsiteX126" fmla="*/ 328999 w 602653"/>
                <a:gd name="connsiteY126" fmla="*/ 50292 h 513787"/>
                <a:gd name="connsiteX127" fmla="*/ 340894 w 602653"/>
                <a:gd name="connsiteY127" fmla="*/ 61917 h 513787"/>
                <a:gd name="connsiteX128" fmla="*/ 340894 w 602653"/>
                <a:gd name="connsiteY128" fmla="*/ 159468 h 513787"/>
                <a:gd name="connsiteX129" fmla="*/ 419348 w 602653"/>
                <a:gd name="connsiteY129" fmla="*/ 159468 h 513787"/>
                <a:gd name="connsiteX130" fmla="*/ 426687 w 602653"/>
                <a:gd name="connsiteY130" fmla="*/ 162248 h 513787"/>
                <a:gd name="connsiteX131" fmla="*/ 426687 w 602653"/>
                <a:gd name="connsiteY131" fmla="*/ 96793 h 513787"/>
                <a:gd name="connsiteX132" fmla="*/ 438581 w 602653"/>
                <a:gd name="connsiteY132" fmla="*/ 84915 h 513787"/>
                <a:gd name="connsiteX133" fmla="*/ 503622 w 602653"/>
                <a:gd name="connsiteY133" fmla="*/ 84915 h 513787"/>
                <a:gd name="connsiteX134" fmla="*/ 515263 w 602653"/>
                <a:gd name="connsiteY134" fmla="*/ 96793 h 513787"/>
                <a:gd name="connsiteX135" fmla="*/ 515263 w 602653"/>
                <a:gd name="connsiteY135" fmla="*/ 183730 h 513787"/>
                <a:gd name="connsiteX136" fmla="*/ 556515 w 602653"/>
                <a:gd name="connsiteY136" fmla="*/ 179181 h 513787"/>
                <a:gd name="connsiteX137" fmla="*/ 569675 w 602653"/>
                <a:gd name="connsiteY137" fmla="*/ 189795 h 513787"/>
                <a:gd name="connsiteX138" fmla="*/ 602575 w 602653"/>
                <a:gd name="connsiteY138" fmla="*/ 494833 h 513787"/>
                <a:gd name="connsiteX139" fmla="*/ 592199 w 602653"/>
                <a:gd name="connsiteY139" fmla="*/ 507974 h 513787"/>
                <a:gd name="connsiteX140" fmla="*/ 537787 w 602653"/>
                <a:gd name="connsiteY140" fmla="*/ 513787 h 513787"/>
                <a:gd name="connsiteX141" fmla="*/ 536522 w 602653"/>
                <a:gd name="connsiteY141" fmla="*/ 513787 h 513787"/>
                <a:gd name="connsiteX142" fmla="*/ 524880 w 602653"/>
                <a:gd name="connsiteY142" fmla="*/ 503425 h 513787"/>
                <a:gd name="connsiteX143" fmla="*/ 515263 w 602653"/>
                <a:gd name="connsiteY143" fmla="*/ 416236 h 513787"/>
                <a:gd name="connsiteX144" fmla="*/ 515263 w 602653"/>
                <a:gd name="connsiteY144" fmla="*/ 495844 h 513787"/>
                <a:gd name="connsiteX145" fmla="*/ 503622 w 602653"/>
                <a:gd name="connsiteY145" fmla="*/ 507722 h 513787"/>
                <a:gd name="connsiteX146" fmla="*/ 438581 w 602653"/>
                <a:gd name="connsiteY146" fmla="*/ 507722 h 513787"/>
                <a:gd name="connsiteX147" fmla="*/ 428964 w 602653"/>
                <a:gd name="connsiteY147" fmla="*/ 502415 h 513787"/>
                <a:gd name="connsiteX148" fmla="*/ 419348 w 602653"/>
                <a:gd name="connsiteY148" fmla="*/ 507722 h 513787"/>
                <a:gd name="connsiteX149" fmla="*/ 328999 w 602653"/>
                <a:gd name="connsiteY149" fmla="*/ 507722 h 513787"/>
                <a:gd name="connsiteX150" fmla="*/ 214103 w 602653"/>
                <a:gd name="connsiteY150" fmla="*/ 507722 h 513787"/>
                <a:gd name="connsiteX151" fmla="*/ 202208 w 602653"/>
                <a:gd name="connsiteY151" fmla="*/ 495844 h 513787"/>
                <a:gd name="connsiteX152" fmla="*/ 202208 w 602653"/>
                <a:gd name="connsiteY152" fmla="*/ 352044 h 513787"/>
                <a:gd name="connsiteX153" fmla="*/ 193097 w 602653"/>
                <a:gd name="connsiteY153" fmla="*/ 427608 h 513787"/>
                <a:gd name="connsiteX154" fmla="*/ 191832 w 602653"/>
                <a:gd name="connsiteY154" fmla="*/ 437970 h 513787"/>
                <a:gd name="connsiteX155" fmla="*/ 184493 w 602653"/>
                <a:gd name="connsiteY155" fmla="*/ 497360 h 513787"/>
                <a:gd name="connsiteX156" fmla="*/ 180190 w 602653"/>
                <a:gd name="connsiteY156" fmla="*/ 505195 h 513787"/>
                <a:gd name="connsiteX157" fmla="*/ 172851 w 602653"/>
                <a:gd name="connsiteY157" fmla="*/ 507722 h 513787"/>
                <a:gd name="connsiteX158" fmla="*/ 171333 w 602653"/>
                <a:gd name="connsiteY158" fmla="*/ 507722 h 513787"/>
                <a:gd name="connsiteX159" fmla="*/ 131600 w 602653"/>
                <a:gd name="connsiteY159" fmla="*/ 502920 h 513787"/>
                <a:gd name="connsiteX160" fmla="*/ 122236 w 602653"/>
                <a:gd name="connsiteY160" fmla="*/ 507722 h 513787"/>
                <a:gd name="connsiteX161" fmla="*/ 11895 w 602653"/>
                <a:gd name="connsiteY161" fmla="*/ 507722 h 513787"/>
                <a:gd name="connsiteX162" fmla="*/ 0 w 602653"/>
                <a:gd name="connsiteY162" fmla="*/ 496096 h 513787"/>
                <a:gd name="connsiteX163" fmla="*/ 0 w 602653"/>
                <a:gd name="connsiteY163" fmla="*/ 411181 h 513787"/>
                <a:gd name="connsiteX164" fmla="*/ 0 w 602653"/>
                <a:gd name="connsiteY164" fmla="*/ 353560 h 513787"/>
                <a:gd name="connsiteX165" fmla="*/ 0 w 602653"/>
                <a:gd name="connsiteY165" fmla="*/ 282798 h 513787"/>
                <a:gd name="connsiteX166" fmla="*/ 0 w 602653"/>
                <a:gd name="connsiteY166" fmla="*/ 225177 h 513787"/>
                <a:gd name="connsiteX167" fmla="*/ 0 w 602653"/>
                <a:gd name="connsiteY167" fmla="*/ 154161 h 513787"/>
                <a:gd name="connsiteX168" fmla="*/ 0 w 602653"/>
                <a:gd name="connsiteY168" fmla="*/ 96793 h 513787"/>
                <a:gd name="connsiteX169" fmla="*/ 0 w 602653"/>
                <a:gd name="connsiteY169" fmla="*/ 11878 h 513787"/>
                <a:gd name="connsiteX170" fmla="*/ 11895 w 602653"/>
                <a:gd name="connsiteY170" fmla="*/ 0 h 51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</a:cxnLst>
              <a:rect l="l" t="t" r="r" b="b"/>
              <a:pathLst>
                <a:path w="602653" h="513787">
                  <a:moveTo>
                    <a:pt x="450223" y="470824"/>
                  </a:moveTo>
                  <a:lnTo>
                    <a:pt x="450223" y="484218"/>
                  </a:lnTo>
                  <a:lnTo>
                    <a:pt x="491727" y="484218"/>
                  </a:lnTo>
                  <a:lnTo>
                    <a:pt x="491727" y="470824"/>
                  </a:lnTo>
                  <a:close/>
                  <a:moveTo>
                    <a:pt x="145266" y="444288"/>
                  </a:moveTo>
                  <a:lnTo>
                    <a:pt x="140964" y="480175"/>
                  </a:lnTo>
                  <a:lnTo>
                    <a:pt x="162475" y="482702"/>
                  </a:lnTo>
                  <a:lnTo>
                    <a:pt x="166777" y="446815"/>
                  </a:lnTo>
                  <a:close/>
                  <a:moveTo>
                    <a:pt x="450223" y="422807"/>
                  </a:moveTo>
                  <a:lnTo>
                    <a:pt x="450223" y="447321"/>
                  </a:lnTo>
                  <a:lnTo>
                    <a:pt x="491727" y="447321"/>
                  </a:lnTo>
                  <a:lnTo>
                    <a:pt x="491727" y="422807"/>
                  </a:lnTo>
                  <a:close/>
                  <a:moveTo>
                    <a:pt x="23536" y="422807"/>
                  </a:moveTo>
                  <a:lnTo>
                    <a:pt x="23536" y="484218"/>
                  </a:lnTo>
                  <a:lnTo>
                    <a:pt x="110341" y="484218"/>
                  </a:lnTo>
                  <a:lnTo>
                    <a:pt x="110341" y="422807"/>
                  </a:lnTo>
                  <a:close/>
                  <a:moveTo>
                    <a:pt x="150327" y="403852"/>
                  </a:moveTo>
                  <a:lnTo>
                    <a:pt x="148809" y="415478"/>
                  </a:lnTo>
                  <a:lnTo>
                    <a:pt x="148303" y="420785"/>
                  </a:lnTo>
                  <a:lnTo>
                    <a:pt x="169814" y="423312"/>
                  </a:lnTo>
                  <a:lnTo>
                    <a:pt x="170320" y="418005"/>
                  </a:lnTo>
                  <a:lnTo>
                    <a:pt x="171839" y="406380"/>
                  </a:lnTo>
                  <a:close/>
                  <a:moveTo>
                    <a:pt x="450223" y="377822"/>
                  </a:moveTo>
                  <a:lnTo>
                    <a:pt x="450223" y="399303"/>
                  </a:lnTo>
                  <a:lnTo>
                    <a:pt x="491727" y="399303"/>
                  </a:lnTo>
                  <a:lnTo>
                    <a:pt x="491727" y="377822"/>
                  </a:lnTo>
                  <a:close/>
                  <a:moveTo>
                    <a:pt x="23536" y="365438"/>
                  </a:moveTo>
                  <a:lnTo>
                    <a:pt x="23536" y="399303"/>
                  </a:lnTo>
                  <a:lnTo>
                    <a:pt x="110341" y="399303"/>
                  </a:lnTo>
                  <a:lnTo>
                    <a:pt x="110341" y="365438"/>
                  </a:lnTo>
                  <a:close/>
                  <a:moveTo>
                    <a:pt x="156401" y="354319"/>
                  </a:moveTo>
                  <a:lnTo>
                    <a:pt x="153111" y="380349"/>
                  </a:lnTo>
                  <a:lnTo>
                    <a:pt x="174623" y="383129"/>
                  </a:lnTo>
                  <a:lnTo>
                    <a:pt x="177913" y="356846"/>
                  </a:lnTo>
                  <a:close/>
                  <a:moveTo>
                    <a:pt x="161210" y="313883"/>
                  </a:moveTo>
                  <a:lnTo>
                    <a:pt x="159185" y="330815"/>
                  </a:lnTo>
                  <a:lnTo>
                    <a:pt x="180697" y="333343"/>
                  </a:lnTo>
                  <a:lnTo>
                    <a:pt x="182721" y="316410"/>
                  </a:lnTo>
                  <a:close/>
                  <a:moveTo>
                    <a:pt x="545893" y="311881"/>
                  </a:moveTo>
                  <a:cubicBezTo>
                    <a:pt x="552482" y="311123"/>
                    <a:pt x="558310" y="315923"/>
                    <a:pt x="559070" y="322239"/>
                  </a:cubicBezTo>
                  <a:lnTo>
                    <a:pt x="573007" y="442998"/>
                  </a:lnTo>
                  <a:cubicBezTo>
                    <a:pt x="573767" y="449314"/>
                    <a:pt x="568952" y="455125"/>
                    <a:pt x="562618" y="455882"/>
                  </a:cubicBezTo>
                  <a:cubicBezTo>
                    <a:pt x="562111" y="456135"/>
                    <a:pt x="561604" y="456135"/>
                    <a:pt x="561097" y="456135"/>
                  </a:cubicBezTo>
                  <a:cubicBezTo>
                    <a:pt x="555269" y="456135"/>
                    <a:pt x="550201" y="451588"/>
                    <a:pt x="549441" y="445524"/>
                  </a:cubicBezTo>
                  <a:lnTo>
                    <a:pt x="535504" y="325018"/>
                  </a:lnTo>
                  <a:cubicBezTo>
                    <a:pt x="534744" y="318450"/>
                    <a:pt x="539305" y="312639"/>
                    <a:pt x="545893" y="311881"/>
                  </a:cubicBezTo>
                  <a:close/>
                  <a:moveTo>
                    <a:pt x="23536" y="294423"/>
                  </a:moveTo>
                  <a:lnTo>
                    <a:pt x="23536" y="341682"/>
                  </a:lnTo>
                  <a:lnTo>
                    <a:pt x="110341" y="341682"/>
                  </a:lnTo>
                  <a:lnTo>
                    <a:pt x="110341" y="294423"/>
                  </a:lnTo>
                  <a:close/>
                  <a:moveTo>
                    <a:pt x="407453" y="265107"/>
                  </a:moveTo>
                  <a:cubicBezTo>
                    <a:pt x="406441" y="265360"/>
                    <a:pt x="405428" y="265612"/>
                    <a:pt x="404416" y="265612"/>
                  </a:cubicBezTo>
                  <a:lnTo>
                    <a:pt x="342412" y="265612"/>
                  </a:lnTo>
                  <a:cubicBezTo>
                    <a:pt x="341906" y="265612"/>
                    <a:pt x="341400" y="265360"/>
                    <a:pt x="340894" y="265360"/>
                  </a:cubicBezTo>
                  <a:lnTo>
                    <a:pt x="340894" y="484218"/>
                  </a:lnTo>
                  <a:lnTo>
                    <a:pt x="407453" y="484218"/>
                  </a:lnTo>
                  <a:close/>
                  <a:moveTo>
                    <a:pt x="167283" y="264349"/>
                  </a:moveTo>
                  <a:lnTo>
                    <a:pt x="163993" y="290379"/>
                  </a:lnTo>
                  <a:lnTo>
                    <a:pt x="185505" y="293159"/>
                  </a:lnTo>
                  <a:lnTo>
                    <a:pt x="188795" y="266876"/>
                  </a:lnTo>
                  <a:close/>
                  <a:moveTo>
                    <a:pt x="23536" y="236802"/>
                  </a:moveTo>
                  <a:lnTo>
                    <a:pt x="23536" y="270920"/>
                  </a:lnTo>
                  <a:lnTo>
                    <a:pt x="110341" y="270920"/>
                  </a:lnTo>
                  <a:lnTo>
                    <a:pt x="110341" y="236802"/>
                  </a:lnTo>
                  <a:close/>
                  <a:moveTo>
                    <a:pt x="172092" y="223913"/>
                  </a:moveTo>
                  <a:lnTo>
                    <a:pt x="171586" y="229220"/>
                  </a:lnTo>
                  <a:lnTo>
                    <a:pt x="170067" y="240845"/>
                  </a:lnTo>
                  <a:lnTo>
                    <a:pt x="191579" y="243373"/>
                  </a:lnTo>
                  <a:lnTo>
                    <a:pt x="193097" y="231747"/>
                  </a:lnTo>
                  <a:lnTo>
                    <a:pt x="193603" y="226440"/>
                  </a:lnTo>
                  <a:close/>
                  <a:moveTo>
                    <a:pt x="354307" y="222649"/>
                  </a:moveTo>
                  <a:lnTo>
                    <a:pt x="354307" y="242109"/>
                  </a:lnTo>
                  <a:lnTo>
                    <a:pt x="392774" y="242109"/>
                  </a:lnTo>
                  <a:lnTo>
                    <a:pt x="392774" y="222649"/>
                  </a:lnTo>
                  <a:close/>
                  <a:moveTo>
                    <a:pt x="547404" y="203948"/>
                  </a:moveTo>
                  <a:lnTo>
                    <a:pt x="516529" y="207233"/>
                  </a:lnTo>
                  <a:lnTo>
                    <a:pt x="546898" y="489020"/>
                  </a:lnTo>
                  <a:lnTo>
                    <a:pt x="577773" y="485735"/>
                  </a:lnTo>
                  <a:close/>
                  <a:moveTo>
                    <a:pt x="340894" y="182972"/>
                  </a:moveTo>
                  <a:lnTo>
                    <a:pt x="340894" y="199146"/>
                  </a:lnTo>
                  <a:cubicBezTo>
                    <a:pt x="341400" y="199146"/>
                    <a:pt x="341906" y="198893"/>
                    <a:pt x="342412" y="198893"/>
                  </a:cubicBezTo>
                  <a:lnTo>
                    <a:pt x="404416" y="198893"/>
                  </a:lnTo>
                  <a:cubicBezTo>
                    <a:pt x="405428" y="198893"/>
                    <a:pt x="406441" y="199399"/>
                    <a:pt x="407453" y="199651"/>
                  </a:cubicBezTo>
                  <a:lnTo>
                    <a:pt x="407453" y="182972"/>
                  </a:lnTo>
                  <a:close/>
                  <a:moveTo>
                    <a:pt x="23536" y="166039"/>
                  </a:moveTo>
                  <a:lnTo>
                    <a:pt x="23536" y="213299"/>
                  </a:lnTo>
                  <a:lnTo>
                    <a:pt x="110341" y="213299"/>
                  </a:lnTo>
                  <a:lnTo>
                    <a:pt x="110341" y="166039"/>
                  </a:lnTo>
                  <a:close/>
                  <a:moveTo>
                    <a:pt x="179431" y="164523"/>
                  </a:moveTo>
                  <a:lnTo>
                    <a:pt x="174876" y="200410"/>
                  </a:lnTo>
                  <a:lnTo>
                    <a:pt x="196387" y="202937"/>
                  </a:lnTo>
                  <a:lnTo>
                    <a:pt x="200943" y="167050"/>
                  </a:lnTo>
                  <a:close/>
                  <a:moveTo>
                    <a:pt x="450223" y="108418"/>
                  </a:moveTo>
                  <a:lnTo>
                    <a:pt x="450223" y="354319"/>
                  </a:lnTo>
                  <a:lnTo>
                    <a:pt x="491727" y="354319"/>
                  </a:lnTo>
                  <a:lnTo>
                    <a:pt x="491727" y="108418"/>
                  </a:lnTo>
                  <a:close/>
                  <a:moveTo>
                    <a:pt x="23536" y="108418"/>
                  </a:moveTo>
                  <a:lnTo>
                    <a:pt x="23536" y="142536"/>
                  </a:lnTo>
                  <a:lnTo>
                    <a:pt x="110341" y="142536"/>
                  </a:lnTo>
                  <a:lnTo>
                    <a:pt x="110341" y="108418"/>
                  </a:lnTo>
                  <a:close/>
                  <a:moveTo>
                    <a:pt x="225744" y="73795"/>
                  </a:moveTo>
                  <a:lnTo>
                    <a:pt x="225744" y="484218"/>
                  </a:lnTo>
                  <a:lnTo>
                    <a:pt x="317358" y="484218"/>
                  </a:lnTo>
                  <a:lnTo>
                    <a:pt x="317358" y="171346"/>
                  </a:lnTo>
                  <a:lnTo>
                    <a:pt x="317358" y="73795"/>
                  </a:lnTo>
                  <a:close/>
                  <a:moveTo>
                    <a:pt x="23536" y="23503"/>
                  </a:moveTo>
                  <a:lnTo>
                    <a:pt x="23536" y="84915"/>
                  </a:lnTo>
                  <a:lnTo>
                    <a:pt x="110341" y="84915"/>
                  </a:lnTo>
                  <a:lnTo>
                    <a:pt x="110341" y="23503"/>
                  </a:lnTo>
                  <a:close/>
                  <a:moveTo>
                    <a:pt x="11895" y="0"/>
                  </a:moveTo>
                  <a:lnTo>
                    <a:pt x="122236" y="0"/>
                  </a:lnTo>
                  <a:cubicBezTo>
                    <a:pt x="128816" y="0"/>
                    <a:pt x="134130" y="5307"/>
                    <a:pt x="134130" y="11878"/>
                  </a:cubicBezTo>
                  <a:lnTo>
                    <a:pt x="134130" y="96793"/>
                  </a:lnTo>
                  <a:lnTo>
                    <a:pt x="134130" y="154161"/>
                  </a:lnTo>
                  <a:lnTo>
                    <a:pt x="134130" y="225177"/>
                  </a:lnTo>
                  <a:lnTo>
                    <a:pt x="134130" y="282798"/>
                  </a:lnTo>
                  <a:lnTo>
                    <a:pt x="134130" y="339661"/>
                  </a:lnTo>
                  <a:lnTo>
                    <a:pt x="139192" y="299225"/>
                  </a:lnTo>
                  <a:lnTo>
                    <a:pt x="148809" y="219617"/>
                  </a:lnTo>
                  <a:lnTo>
                    <a:pt x="150074" y="209255"/>
                  </a:lnTo>
                  <a:lnTo>
                    <a:pt x="157413" y="149865"/>
                  </a:lnTo>
                  <a:cubicBezTo>
                    <a:pt x="157667" y="146832"/>
                    <a:pt x="159185" y="144052"/>
                    <a:pt x="161716" y="142031"/>
                  </a:cubicBezTo>
                  <a:cubicBezTo>
                    <a:pt x="164247" y="140009"/>
                    <a:pt x="167283" y="139251"/>
                    <a:pt x="170573" y="139503"/>
                  </a:cubicBezTo>
                  <a:lnTo>
                    <a:pt x="202208" y="143547"/>
                  </a:lnTo>
                  <a:lnTo>
                    <a:pt x="202208" y="61917"/>
                  </a:lnTo>
                  <a:cubicBezTo>
                    <a:pt x="202208" y="55599"/>
                    <a:pt x="207523" y="50292"/>
                    <a:pt x="214103" y="50292"/>
                  </a:cubicBezTo>
                  <a:lnTo>
                    <a:pt x="328999" y="50292"/>
                  </a:lnTo>
                  <a:cubicBezTo>
                    <a:pt x="335579" y="50292"/>
                    <a:pt x="340894" y="55599"/>
                    <a:pt x="340894" y="61917"/>
                  </a:cubicBezTo>
                  <a:lnTo>
                    <a:pt x="340894" y="159468"/>
                  </a:lnTo>
                  <a:lnTo>
                    <a:pt x="419348" y="159468"/>
                  </a:lnTo>
                  <a:cubicBezTo>
                    <a:pt x="422131" y="159468"/>
                    <a:pt x="424662" y="160479"/>
                    <a:pt x="426687" y="162248"/>
                  </a:cubicBezTo>
                  <a:lnTo>
                    <a:pt x="426687" y="96793"/>
                  </a:lnTo>
                  <a:cubicBezTo>
                    <a:pt x="426687" y="90222"/>
                    <a:pt x="432001" y="84915"/>
                    <a:pt x="438581" y="84915"/>
                  </a:cubicBezTo>
                  <a:lnTo>
                    <a:pt x="503622" y="84915"/>
                  </a:lnTo>
                  <a:cubicBezTo>
                    <a:pt x="509949" y="84915"/>
                    <a:pt x="515263" y="90222"/>
                    <a:pt x="515263" y="96793"/>
                  </a:cubicBezTo>
                  <a:lnTo>
                    <a:pt x="515263" y="183730"/>
                  </a:lnTo>
                  <a:lnTo>
                    <a:pt x="556515" y="179181"/>
                  </a:lnTo>
                  <a:cubicBezTo>
                    <a:pt x="563095" y="178423"/>
                    <a:pt x="568916" y="183224"/>
                    <a:pt x="569675" y="189795"/>
                  </a:cubicBezTo>
                  <a:lnTo>
                    <a:pt x="602575" y="494833"/>
                  </a:lnTo>
                  <a:cubicBezTo>
                    <a:pt x="603334" y="501404"/>
                    <a:pt x="598526" y="507216"/>
                    <a:pt x="592199" y="507974"/>
                  </a:cubicBezTo>
                  <a:lnTo>
                    <a:pt x="537787" y="513787"/>
                  </a:lnTo>
                  <a:cubicBezTo>
                    <a:pt x="537281" y="513787"/>
                    <a:pt x="537028" y="513787"/>
                    <a:pt x="536522" y="513787"/>
                  </a:cubicBezTo>
                  <a:cubicBezTo>
                    <a:pt x="530448" y="513787"/>
                    <a:pt x="525386" y="509491"/>
                    <a:pt x="524880" y="503425"/>
                  </a:cubicBezTo>
                  <a:lnTo>
                    <a:pt x="515263" y="416236"/>
                  </a:lnTo>
                  <a:lnTo>
                    <a:pt x="515263" y="495844"/>
                  </a:lnTo>
                  <a:cubicBezTo>
                    <a:pt x="515263" y="502415"/>
                    <a:pt x="509949" y="507722"/>
                    <a:pt x="503622" y="507722"/>
                  </a:cubicBezTo>
                  <a:lnTo>
                    <a:pt x="438581" y="507722"/>
                  </a:lnTo>
                  <a:cubicBezTo>
                    <a:pt x="434532" y="507722"/>
                    <a:pt x="430989" y="505700"/>
                    <a:pt x="428964" y="502415"/>
                  </a:cubicBezTo>
                  <a:cubicBezTo>
                    <a:pt x="426687" y="505700"/>
                    <a:pt x="423397" y="507722"/>
                    <a:pt x="419348" y="507722"/>
                  </a:cubicBezTo>
                  <a:lnTo>
                    <a:pt x="328999" y="507722"/>
                  </a:lnTo>
                  <a:lnTo>
                    <a:pt x="214103" y="507722"/>
                  </a:lnTo>
                  <a:cubicBezTo>
                    <a:pt x="207523" y="507722"/>
                    <a:pt x="202208" y="502415"/>
                    <a:pt x="202208" y="495844"/>
                  </a:cubicBezTo>
                  <a:lnTo>
                    <a:pt x="202208" y="352044"/>
                  </a:lnTo>
                  <a:lnTo>
                    <a:pt x="193097" y="427608"/>
                  </a:lnTo>
                  <a:lnTo>
                    <a:pt x="191832" y="437970"/>
                  </a:lnTo>
                  <a:lnTo>
                    <a:pt x="184493" y="497360"/>
                  </a:lnTo>
                  <a:cubicBezTo>
                    <a:pt x="184240" y="500393"/>
                    <a:pt x="182468" y="503425"/>
                    <a:pt x="180190" y="505195"/>
                  </a:cubicBezTo>
                  <a:cubicBezTo>
                    <a:pt x="177913" y="506964"/>
                    <a:pt x="175382" y="507722"/>
                    <a:pt x="172851" y="507722"/>
                  </a:cubicBezTo>
                  <a:cubicBezTo>
                    <a:pt x="172345" y="507722"/>
                    <a:pt x="171839" y="507722"/>
                    <a:pt x="171333" y="507722"/>
                  </a:cubicBezTo>
                  <a:lnTo>
                    <a:pt x="131600" y="502920"/>
                  </a:lnTo>
                  <a:cubicBezTo>
                    <a:pt x="129322" y="505700"/>
                    <a:pt x="126032" y="507722"/>
                    <a:pt x="122236" y="507722"/>
                  </a:cubicBezTo>
                  <a:lnTo>
                    <a:pt x="11895" y="507722"/>
                  </a:lnTo>
                  <a:cubicBezTo>
                    <a:pt x="5315" y="507722"/>
                    <a:pt x="0" y="502415"/>
                    <a:pt x="0" y="496096"/>
                  </a:cubicBezTo>
                  <a:lnTo>
                    <a:pt x="0" y="411181"/>
                  </a:lnTo>
                  <a:lnTo>
                    <a:pt x="0" y="353560"/>
                  </a:lnTo>
                  <a:lnTo>
                    <a:pt x="0" y="282798"/>
                  </a:lnTo>
                  <a:lnTo>
                    <a:pt x="0" y="225177"/>
                  </a:lnTo>
                  <a:lnTo>
                    <a:pt x="0" y="154161"/>
                  </a:lnTo>
                  <a:lnTo>
                    <a:pt x="0" y="96793"/>
                  </a:lnTo>
                  <a:lnTo>
                    <a:pt x="0" y="11878"/>
                  </a:lnTo>
                  <a:cubicBezTo>
                    <a:pt x="0" y="5307"/>
                    <a:pt x="5315" y="0"/>
                    <a:pt x="118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33" name="文本占位符 12"/>
            <p:cNvSpPr txBox="1"/>
            <p:nvPr/>
          </p:nvSpPr>
          <p:spPr>
            <a:xfrm>
              <a:off x="6547220" y="2859854"/>
              <a:ext cx="419073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 fontScale="85000"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8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80604020202020204" pitchFamily="34" charset="0"/>
                <a:buNone/>
                <a:defRPr/>
              </a:pPr>
              <a:r>
                <a:rPr lang="zh-CN" altLang="en-US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任务重述与难点分析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lt"/>
              </a:endParaRPr>
            </a:p>
          </p:txBody>
        </p:sp>
      </p:grpSp>
      <p:sp>
        <p:nvSpPr>
          <p:cNvPr id="2" name="文本占位符 11"/>
          <p:cNvSpPr txBox="1"/>
          <p:nvPr/>
        </p:nvSpPr>
        <p:spPr>
          <a:xfrm>
            <a:off x="6547219" y="3893955"/>
            <a:ext cx="4190733" cy="48359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  <a:sym typeface="+mn-lt"/>
              </a:rPr>
              <a:t>Task &amp; analysis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Century Gothic" panose="020B0502020202020204" pitchFamily="34" charset="0"/>
              <a:ea typeface="微软雅黑 Light" panose="020B0502040204020203" pitchFamily="34" charset="-122"/>
              <a:cs typeface="+mn-cs"/>
              <a:sym typeface="+mn-lt"/>
            </a:endParaRP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任务重述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39402" y="933810"/>
            <a:ext cx="11030858" cy="52251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84367" y="1194317"/>
            <a:ext cx="3452327" cy="42854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本次目标检测任务是围绕杂草检测展开的。杂草检测的主要目的是准确识别和区分杂草与作物，这对于制定有针对性的杂草管理策略至关重要，可以最大限度地减少除草剂的使用，并最大限度地提高人工或机械除草的效率。 通过本项目，我们旨在学习和应用计算机视觉领域的前沿技术，实现准确的杂草检测。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7" name="等腰三角形 6"/>
          <p:cNvSpPr/>
          <p:nvPr/>
        </p:nvSpPr>
        <p:spPr>
          <a:xfrm rot="16200000" flipV="1">
            <a:off x="5958342" y="2081108"/>
            <a:ext cx="392979" cy="320783"/>
          </a:xfrm>
          <a:prstGeom prst="triangle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15623"/>
            <a:ext cx="7549122" cy="4061516"/>
          </a:xfrm>
          <a:prstGeom prst="rect">
            <a:avLst/>
          </a:prstGeom>
        </p:spPr>
      </p:pic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难点分析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829851" y="1236220"/>
            <a:ext cx="5195669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29850" y="3598525"/>
            <a:ext cx="5195670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182079" y="1236220"/>
            <a:ext cx="5195669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182079" y="3598525"/>
            <a:ext cx="5195668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77675" y="1564093"/>
            <a:ext cx="3500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spc="300" dirty="0">
                <a:solidFill>
                  <a:srgbClr val="A13F0B"/>
                </a:solidFill>
                <a:latin typeface="微软雅黑" panose="020B0503020204020204" charset="-122"/>
                <a:ea typeface="微软雅黑" panose="020B0503020204020204" charset="-122"/>
              </a:rPr>
              <a:t>数据样本少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677675" y="3943450"/>
            <a:ext cx="349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spc="300" dirty="0">
                <a:solidFill>
                  <a:srgbClr val="A13F0B"/>
                </a:solidFill>
                <a:latin typeface="微软雅黑" panose="020B0503020204020204" charset="-122"/>
                <a:ea typeface="微软雅黑" panose="020B0503020204020204" charset="-122"/>
              </a:rPr>
              <a:t>分类困难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030313" y="1564093"/>
            <a:ext cx="349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spc="300" dirty="0">
                <a:solidFill>
                  <a:srgbClr val="A13F0B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困难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030313" y="3937360"/>
            <a:ext cx="349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spc="300" dirty="0">
                <a:solidFill>
                  <a:srgbClr val="A13F0B"/>
                </a:solidFill>
                <a:latin typeface="微软雅黑" panose="020B0503020204020204" charset="-122"/>
                <a:ea typeface="微软雅黑" panose="020B0503020204020204" charset="-122"/>
              </a:rPr>
              <a:t>对比度不强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199262" y="2409316"/>
            <a:ext cx="4480435" cy="1045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实验所给的训练集有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1216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条，其中作物与杂草各有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3000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多个，对于捕获这种细小特征，数据样本略有不足。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199263" y="4775972"/>
            <a:ext cx="4480435" cy="6851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作物与杂草有着很多极为相似的特征，在较小的图像下，分类变得更加困难。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527521" y="2409316"/>
            <a:ext cx="4480435" cy="1045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在遥感图像伴随着光线的影响下，人眼尚不能肯定地判断出植株位置，对于训练模型是一大困难。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527522" y="4775972"/>
            <a:ext cx="4480435" cy="6851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在部分图像中，植株易于背景混在一起，使得误检漏检的情况层出不穷。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0818521" y="3722761"/>
            <a:ext cx="468000" cy="468000"/>
            <a:chOff x="568325" y="5118109"/>
            <a:chExt cx="479425" cy="479426"/>
          </a:xfrm>
          <a:solidFill>
            <a:schemeClr val="accent4"/>
          </a:solidFill>
        </p:grpSpPr>
        <p:sp>
          <p:nvSpPr>
            <p:cNvPr id="53" name="Freeform 48"/>
            <p:cNvSpPr>
              <a:spLocks noEditPoints="1"/>
            </p:cNvSpPr>
            <p:nvPr/>
          </p:nvSpPr>
          <p:spPr bwMode="auto">
            <a:xfrm>
              <a:off x="568325" y="5118109"/>
              <a:ext cx="479425" cy="479426"/>
            </a:xfrm>
            <a:custGeom>
              <a:avLst/>
              <a:gdLst>
                <a:gd name="T0" fmla="*/ 116 w 128"/>
                <a:gd name="T1" fmla="*/ 77 h 128"/>
                <a:gd name="T2" fmla="*/ 128 w 128"/>
                <a:gd name="T3" fmla="*/ 50 h 128"/>
                <a:gd name="T4" fmla="*/ 116 w 128"/>
                <a:gd name="T5" fmla="*/ 49 h 128"/>
                <a:gd name="T6" fmla="*/ 111 w 128"/>
                <a:gd name="T7" fmla="*/ 36 h 128"/>
                <a:gd name="T8" fmla="*/ 100 w 128"/>
                <a:gd name="T9" fmla="*/ 9 h 128"/>
                <a:gd name="T10" fmla="*/ 91 w 128"/>
                <a:gd name="T11" fmla="*/ 16 h 128"/>
                <a:gd name="T12" fmla="*/ 77 w 128"/>
                <a:gd name="T13" fmla="*/ 11 h 128"/>
                <a:gd name="T14" fmla="*/ 51 w 128"/>
                <a:gd name="T15" fmla="*/ 0 h 128"/>
                <a:gd name="T16" fmla="*/ 50 w 128"/>
                <a:gd name="T17" fmla="*/ 11 h 128"/>
                <a:gd name="T18" fmla="*/ 36 w 128"/>
                <a:gd name="T19" fmla="*/ 17 h 128"/>
                <a:gd name="T20" fmla="*/ 9 w 128"/>
                <a:gd name="T21" fmla="*/ 28 h 128"/>
                <a:gd name="T22" fmla="*/ 17 w 128"/>
                <a:gd name="T23" fmla="*/ 37 h 128"/>
                <a:gd name="T24" fmla="*/ 11 w 128"/>
                <a:gd name="T25" fmla="*/ 50 h 128"/>
                <a:gd name="T26" fmla="*/ 0 w 128"/>
                <a:gd name="T27" fmla="*/ 77 h 128"/>
                <a:gd name="T28" fmla="*/ 12 w 128"/>
                <a:gd name="T29" fmla="*/ 78 h 128"/>
                <a:gd name="T30" fmla="*/ 17 w 128"/>
                <a:gd name="T31" fmla="*/ 91 h 128"/>
                <a:gd name="T32" fmla="*/ 28 w 128"/>
                <a:gd name="T33" fmla="*/ 118 h 128"/>
                <a:gd name="T34" fmla="*/ 37 w 128"/>
                <a:gd name="T35" fmla="*/ 111 h 128"/>
                <a:gd name="T36" fmla="*/ 51 w 128"/>
                <a:gd name="T37" fmla="*/ 116 h 128"/>
                <a:gd name="T38" fmla="*/ 77 w 128"/>
                <a:gd name="T39" fmla="*/ 128 h 128"/>
                <a:gd name="T40" fmla="*/ 78 w 128"/>
                <a:gd name="T41" fmla="*/ 116 h 128"/>
                <a:gd name="T42" fmla="*/ 92 w 128"/>
                <a:gd name="T43" fmla="*/ 110 h 128"/>
                <a:gd name="T44" fmla="*/ 119 w 128"/>
                <a:gd name="T45" fmla="*/ 99 h 128"/>
                <a:gd name="T46" fmla="*/ 111 w 128"/>
                <a:gd name="T47" fmla="*/ 90 h 128"/>
                <a:gd name="T48" fmla="*/ 112 w 128"/>
                <a:gd name="T49" fmla="*/ 99 h 128"/>
                <a:gd name="T50" fmla="*/ 92 w 128"/>
                <a:gd name="T51" fmla="*/ 105 h 128"/>
                <a:gd name="T52" fmla="*/ 77 w 128"/>
                <a:gd name="T53" fmla="*/ 111 h 128"/>
                <a:gd name="T54" fmla="*/ 73 w 128"/>
                <a:gd name="T55" fmla="*/ 123 h 128"/>
                <a:gd name="T56" fmla="*/ 55 w 128"/>
                <a:gd name="T57" fmla="*/ 113 h 128"/>
                <a:gd name="T58" fmla="*/ 40 w 128"/>
                <a:gd name="T59" fmla="*/ 107 h 128"/>
                <a:gd name="T60" fmla="*/ 28 w 128"/>
                <a:gd name="T61" fmla="*/ 112 h 128"/>
                <a:gd name="T62" fmla="*/ 23 w 128"/>
                <a:gd name="T63" fmla="*/ 92 h 128"/>
                <a:gd name="T64" fmla="*/ 16 w 128"/>
                <a:gd name="T65" fmla="*/ 77 h 128"/>
                <a:gd name="T66" fmla="*/ 5 w 128"/>
                <a:gd name="T67" fmla="*/ 72 h 128"/>
                <a:gd name="T68" fmla="*/ 15 w 128"/>
                <a:gd name="T69" fmla="*/ 55 h 128"/>
                <a:gd name="T70" fmla="*/ 21 w 128"/>
                <a:gd name="T71" fmla="*/ 39 h 128"/>
                <a:gd name="T72" fmla="*/ 16 w 128"/>
                <a:gd name="T73" fmla="*/ 28 h 128"/>
                <a:gd name="T74" fmla="*/ 36 w 128"/>
                <a:gd name="T75" fmla="*/ 23 h 128"/>
                <a:gd name="T76" fmla="*/ 51 w 128"/>
                <a:gd name="T77" fmla="*/ 16 h 128"/>
                <a:gd name="T78" fmla="*/ 55 w 128"/>
                <a:gd name="T79" fmla="*/ 4 h 128"/>
                <a:gd name="T80" fmla="*/ 73 w 128"/>
                <a:gd name="T81" fmla="*/ 15 h 128"/>
                <a:gd name="T82" fmla="*/ 88 w 128"/>
                <a:gd name="T83" fmla="*/ 20 h 128"/>
                <a:gd name="T84" fmla="*/ 100 w 128"/>
                <a:gd name="T85" fmla="*/ 15 h 128"/>
                <a:gd name="T86" fmla="*/ 105 w 128"/>
                <a:gd name="T87" fmla="*/ 35 h 128"/>
                <a:gd name="T88" fmla="*/ 112 w 128"/>
                <a:gd name="T89" fmla="*/ 50 h 128"/>
                <a:gd name="T90" fmla="*/ 123 w 128"/>
                <a:gd name="T91" fmla="*/ 55 h 128"/>
                <a:gd name="T92" fmla="*/ 113 w 128"/>
                <a:gd name="T93" fmla="*/ 72 h 128"/>
                <a:gd name="T94" fmla="*/ 107 w 128"/>
                <a:gd name="T95" fmla="*/ 88 h 128"/>
                <a:gd name="T96" fmla="*/ 112 w 128"/>
                <a:gd name="T97" fmla="*/ 9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128">
                  <a:moveTo>
                    <a:pt x="116" y="78"/>
                  </a:moveTo>
                  <a:cubicBezTo>
                    <a:pt x="116" y="77"/>
                    <a:pt x="116" y="77"/>
                    <a:pt x="116" y="77"/>
                  </a:cubicBezTo>
                  <a:cubicBezTo>
                    <a:pt x="128" y="77"/>
                    <a:pt x="128" y="77"/>
                    <a:pt x="128" y="77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5" y="45"/>
                    <a:pt x="113" y="41"/>
                    <a:pt x="111" y="37"/>
                  </a:cubicBezTo>
                  <a:cubicBezTo>
                    <a:pt x="111" y="36"/>
                    <a:pt x="111" y="36"/>
                    <a:pt x="111" y="36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7" y="14"/>
                    <a:pt x="83" y="13"/>
                    <a:pt x="78" y="11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5" y="13"/>
                    <a:pt x="41" y="14"/>
                    <a:pt x="37" y="16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5" y="41"/>
                    <a:pt x="13" y="45"/>
                    <a:pt x="12" y="49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82"/>
                    <a:pt x="15" y="86"/>
                    <a:pt x="17" y="90"/>
                  </a:cubicBezTo>
                  <a:cubicBezTo>
                    <a:pt x="17" y="91"/>
                    <a:pt x="17" y="91"/>
                    <a:pt x="17" y="91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28" y="118"/>
                    <a:pt x="28" y="118"/>
                    <a:pt x="28" y="118"/>
                  </a:cubicBezTo>
                  <a:cubicBezTo>
                    <a:pt x="36" y="110"/>
                    <a:pt x="36" y="110"/>
                    <a:pt x="36" y="110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41" y="113"/>
                    <a:pt x="45" y="115"/>
                    <a:pt x="50" y="116"/>
                  </a:cubicBezTo>
                  <a:cubicBezTo>
                    <a:pt x="51" y="116"/>
                    <a:pt x="51" y="116"/>
                    <a:pt x="51" y="116"/>
                  </a:cubicBezTo>
                  <a:cubicBezTo>
                    <a:pt x="51" y="128"/>
                    <a:pt x="51" y="128"/>
                    <a:pt x="51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8" y="116"/>
                    <a:pt x="78" y="116"/>
                    <a:pt x="78" y="116"/>
                  </a:cubicBezTo>
                  <a:cubicBezTo>
                    <a:pt x="83" y="115"/>
                    <a:pt x="87" y="113"/>
                    <a:pt x="91" y="111"/>
                  </a:cubicBezTo>
                  <a:cubicBezTo>
                    <a:pt x="92" y="110"/>
                    <a:pt x="92" y="110"/>
                    <a:pt x="92" y="110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119" y="99"/>
                    <a:pt x="119" y="99"/>
                    <a:pt x="119" y="99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1" y="90"/>
                    <a:pt x="111" y="90"/>
                    <a:pt x="111" y="90"/>
                  </a:cubicBezTo>
                  <a:cubicBezTo>
                    <a:pt x="113" y="86"/>
                    <a:pt x="115" y="82"/>
                    <a:pt x="116" y="78"/>
                  </a:cubicBezTo>
                  <a:close/>
                  <a:moveTo>
                    <a:pt x="112" y="99"/>
                  </a:moveTo>
                  <a:cubicBezTo>
                    <a:pt x="100" y="112"/>
                    <a:pt x="100" y="112"/>
                    <a:pt x="100" y="112"/>
                  </a:cubicBezTo>
                  <a:cubicBezTo>
                    <a:pt x="92" y="105"/>
                    <a:pt x="92" y="105"/>
                    <a:pt x="92" y="105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5" y="109"/>
                    <a:pt x="81" y="110"/>
                    <a:pt x="77" y="111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55" y="113"/>
                    <a:pt x="55" y="113"/>
                    <a:pt x="55" y="113"/>
                  </a:cubicBezTo>
                  <a:cubicBezTo>
                    <a:pt x="51" y="111"/>
                    <a:pt x="51" y="111"/>
                    <a:pt x="51" y="111"/>
                  </a:cubicBezTo>
                  <a:cubicBezTo>
                    <a:pt x="47" y="110"/>
                    <a:pt x="43" y="109"/>
                    <a:pt x="40" y="107"/>
                  </a:cubicBezTo>
                  <a:cubicBezTo>
                    <a:pt x="36" y="105"/>
                    <a:pt x="36" y="105"/>
                    <a:pt x="36" y="105"/>
                  </a:cubicBezTo>
                  <a:cubicBezTo>
                    <a:pt x="28" y="112"/>
                    <a:pt x="28" y="112"/>
                    <a:pt x="28" y="112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19" y="85"/>
                    <a:pt x="17" y="81"/>
                    <a:pt x="16" y="77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7" y="46"/>
                    <a:pt x="19" y="43"/>
                    <a:pt x="21" y="39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3" y="18"/>
                    <a:pt x="47" y="17"/>
                    <a:pt x="51" y="16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81" y="17"/>
                    <a:pt x="85" y="18"/>
                    <a:pt x="88" y="20"/>
                  </a:cubicBezTo>
                  <a:cubicBezTo>
                    <a:pt x="92" y="23"/>
                    <a:pt x="92" y="23"/>
                    <a:pt x="92" y="23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109" y="43"/>
                    <a:pt x="111" y="46"/>
                    <a:pt x="112" y="50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23" y="55"/>
                    <a:pt x="123" y="55"/>
                    <a:pt x="123" y="55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1" y="81"/>
                    <a:pt x="109" y="85"/>
                    <a:pt x="107" y="88"/>
                  </a:cubicBezTo>
                  <a:cubicBezTo>
                    <a:pt x="105" y="92"/>
                    <a:pt x="105" y="92"/>
                    <a:pt x="105" y="92"/>
                  </a:cubicBezTo>
                  <a:lnTo>
                    <a:pt x="112" y="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4" name="Freeform 49"/>
            <p:cNvSpPr>
              <a:spLocks noEditPoints="1"/>
            </p:cNvSpPr>
            <p:nvPr/>
          </p:nvSpPr>
          <p:spPr bwMode="auto">
            <a:xfrm>
              <a:off x="714375" y="5264160"/>
              <a:ext cx="184150" cy="184150"/>
            </a:xfrm>
            <a:custGeom>
              <a:avLst/>
              <a:gdLst>
                <a:gd name="T0" fmla="*/ 25 w 49"/>
                <a:gd name="T1" fmla="*/ 0 h 49"/>
                <a:gd name="T2" fmla="*/ 0 w 49"/>
                <a:gd name="T3" fmla="*/ 25 h 49"/>
                <a:gd name="T4" fmla="*/ 25 w 49"/>
                <a:gd name="T5" fmla="*/ 49 h 49"/>
                <a:gd name="T6" fmla="*/ 49 w 49"/>
                <a:gd name="T7" fmla="*/ 25 h 49"/>
                <a:gd name="T8" fmla="*/ 25 w 49"/>
                <a:gd name="T9" fmla="*/ 0 h 49"/>
                <a:gd name="T10" fmla="*/ 39 w 49"/>
                <a:gd name="T11" fmla="*/ 39 h 49"/>
                <a:gd name="T12" fmla="*/ 25 w 49"/>
                <a:gd name="T13" fmla="*/ 45 h 49"/>
                <a:gd name="T14" fmla="*/ 11 w 49"/>
                <a:gd name="T15" fmla="*/ 39 h 49"/>
                <a:gd name="T16" fmla="*/ 5 w 49"/>
                <a:gd name="T17" fmla="*/ 25 h 49"/>
                <a:gd name="T18" fmla="*/ 11 w 49"/>
                <a:gd name="T19" fmla="*/ 10 h 49"/>
                <a:gd name="T20" fmla="*/ 25 w 49"/>
                <a:gd name="T21" fmla="*/ 5 h 49"/>
                <a:gd name="T22" fmla="*/ 39 w 49"/>
                <a:gd name="T23" fmla="*/ 10 h 49"/>
                <a:gd name="T24" fmla="*/ 45 w 49"/>
                <a:gd name="T25" fmla="*/ 25 h 49"/>
                <a:gd name="T26" fmla="*/ 39 w 49"/>
                <a:gd name="T27" fmla="*/ 3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49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8"/>
                    <a:pt x="11" y="49"/>
                    <a:pt x="25" y="49"/>
                  </a:cubicBezTo>
                  <a:cubicBezTo>
                    <a:pt x="38" y="49"/>
                    <a:pt x="49" y="38"/>
                    <a:pt x="49" y="25"/>
                  </a:cubicBezTo>
                  <a:cubicBezTo>
                    <a:pt x="49" y="11"/>
                    <a:pt x="38" y="0"/>
                    <a:pt x="25" y="0"/>
                  </a:cubicBezTo>
                  <a:close/>
                  <a:moveTo>
                    <a:pt x="39" y="39"/>
                  </a:moveTo>
                  <a:cubicBezTo>
                    <a:pt x="35" y="43"/>
                    <a:pt x="30" y="45"/>
                    <a:pt x="25" y="45"/>
                  </a:cubicBezTo>
                  <a:cubicBezTo>
                    <a:pt x="20" y="45"/>
                    <a:pt x="15" y="43"/>
                    <a:pt x="11" y="39"/>
                  </a:cubicBezTo>
                  <a:cubicBezTo>
                    <a:pt x="7" y="35"/>
                    <a:pt x="5" y="30"/>
                    <a:pt x="5" y="25"/>
                  </a:cubicBezTo>
                  <a:cubicBezTo>
                    <a:pt x="5" y="19"/>
                    <a:pt x="7" y="14"/>
                    <a:pt x="11" y="10"/>
                  </a:cubicBezTo>
                  <a:cubicBezTo>
                    <a:pt x="15" y="7"/>
                    <a:pt x="20" y="5"/>
                    <a:pt x="25" y="5"/>
                  </a:cubicBezTo>
                  <a:cubicBezTo>
                    <a:pt x="30" y="5"/>
                    <a:pt x="35" y="7"/>
                    <a:pt x="39" y="10"/>
                  </a:cubicBezTo>
                  <a:cubicBezTo>
                    <a:pt x="43" y="14"/>
                    <a:pt x="45" y="19"/>
                    <a:pt x="45" y="25"/>
                  </a:cubicBezTo>
                  <a:cubicBezTo>
                    <a:pt x="45" y="30"/>
                    <a:pt x="43" y="35"/>
                    <a:pt x="39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465260" y="1363240"/>
            <a:ext cx="468000" cy="468000"/>
            <a:chOff x="1528763" y="1266827"/>
            <a:chExt cx="481013" cy="481013"/>
          </a:xfrm>
          <a:solidFill>
            <a:schemeClr val="accent4"/>
          </a:solidFill>
        </p:grpSpPr>
        <p:sp>
          <p:nvSpPr>
            <p:cNvPr id="56" name="Freeform 146"/>
            <p:cNvSpPr/>
            <p:nvPr/>
          </p:nvSpPr>
          <p:spPr bwMode="auto">
            <a:xfrm>
              <a:off x="1762125" y="1620840"/>
              <a:ext cx="14288" cy="127000"/>
            </a:xfrm>
            <a:custGeom>
              <a:avLst/>
              <a:gdLst>
                <a:gd name="T0" fmla="*/ 2 w 4"/>
                <a:gd name="T1" fmla="*/ 0 h 34"/>
                <a:gd name="T2" fmla="*/ 0 w 4"/>
                <a:gd name="T3" fmla="*/ 2 h 34"/>
                <a:gd name="T4" fmla="*/ 0 w 4"/>
                <a:gd name="T5" fmla="*/ 32 h 34"/>
                <a:gd name="T6" fmla="*/ 2 w 4"/>
                <a:gd name="T7" fmla="*/ 34 h 34"/>
                <a:gd name="T8" fmla="*/ 4 w 4"/>
                <a:gd name="T9" fmla="*/ 32 h 34"/>
                <a:gd name="T10" fmla="*/ 4 w 4"/>
                <a:gd name="T11" fmla="*/ 2 h 34"/>
                <a:gd name="T12" fmla="*/ 2 w 4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" y="34"/>
                    <a:pt x="4" y="33"/>
                    <a:pt x="4" y="3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Freeform 147"/>
            <p:cNvSpPr/>
            <p:nvPr/>
          </p:nvSpPr>
          <p:spPr bwMode="auto">
            <a:xfrm>
              <a:off x="1762125" y="1266827"/>
              <a:ext cx="14288" cy="128588"/>
            </a:xfrm>
            <a:custGeom>
              <a:avLst/>
              <a:gdLst>
                <a:gd name="T0" fmla="*/ 2 w 4"/>
                <a:gd name="T1" fmla="*/ 0 h 34"/>
                <a:gd name="T2" fmla="*/ 0 w 4"/>
                <a:gd name="T3" fmla="*/ 2 h 34"/>
                <a:gd name="T4" fmla="*/ 0 w 4"/>
                <a:gd name="T5" fmla="*/ 32 h 34"/>
                <a:gd name="T6" fmla="*/ 2 w 4"/>
                <a:gd name="T7" fmla="*/ 34 h 34"/>
                <a:gd name="T8" fmla="*/ 4 w 4"/>
                <a:gd name="T9" fmla="*/ 32 h 34"/>
                <a:gd name="T10" fmla="*/ 4 w 4"/>
                <a:gd name="T11" fmla="*/ 2 h 34"/>
                <a:gd name="T12" fmla="*/ 2 w 4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" y="34"/>
                    <a:pt x="4" y="33"/>
                    <a:pt x="4" y="3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8" name="Freeform 148"/>
            <p:cNvSpPr/>
            <p:nvPr/>
          </p:nvSpPr>
          <p:spPr bwMode="auto">
            <a:xfrm>
              <a:off x="1528763" y="1500190"/>
              <a:ext cx="127000" cy="14288"/>
            </a:xfrm>
            <a:custGeom>
              <a:avLst/>
              <a:gdLst>
                <a:gd name="T0" fmla="*/ 34 w 34"/>
                <a:gd name="T1" fmla="*/ 2 h 4"/>
                <a:gd name="T2" fmla="*/ 32 w 34"/>
                <a:gd name="T3" fmla="*/ 0 h 4"/>
                <a:gd name="T4" fmla="*/ 2 w 34"/>
                <a:gd name="T5" fmla="*/ 0 h 4"/>
                <a:gd name="T6" fmla="*/ 0 w 34"/>
                <a:gd name="T7" fmla="*/ 2 h 4"/>
                <a:gd name="T8" fmla="*/ 2 w 34"/>
                <a:gd name="T9" fmla="*/ 4 h 4"/>
                <a:gd name="T10" fmla="*/ 32 w 34"/>
                <a:gd name="T11" fmla="*/ 4 h 4"/>
                <a:gd name="T12" fmla="*/ 34 w 3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">
                  <a:moveTo>
                    <a:pt x="34" y="2"/>
                  </a:moveTo>
                  <a:cubicBezTo>
                    <a:pt x="34" y="1"/>
                    <a:pt x="33" y="0"/>
                    <a:pt x="3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9" name="Freeform 149"/>
            <p:cNvSpPr/>
            <p:nvPr/>
          </p:nvSpPr>
          <p:spPr bwMode="auto">
            <a:xfrm>
              <a:off x="1881188" y="1500190"/>
              <a:ext cx="128588" cy="14288"/>
            </a:xfrm>
            <a:custGeom>
              <a:avLst/>
              <a:gdLst>
                <a:gd name="T0" fmla="*/ 32 w 34"/>
                <a:gd name="T1" fmla="*/ 0 h 4"/>
                <a:gd name="T2" fmla="*/ 2 w 34"/>
                <a:gd name="T3" fmla="*/ 0 h 4"/>
                <a:gd name="T4" fmla="*/ 0 w 34"/>
                <a:gd name="T5" fmla="*/ 2 h 4"/>
                <a:gd name="T6" fmla="*/ 2 w 34"/>
                <a:gd name="T7" fmla="*/ 4 h 4"/>
                <a:gd name="T8" fmla="*/ 32 w 34"/>
                <a:gd name="T9" fmla="*/ 4 h 4"/>
                <a:gd name="T10" fmla="*/ 34 w 34"/>
                <a:gd name="T11" fmla="*/ 2 h 4"/>
                <a:gd name="T12" fmla="*/ 32 w 3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">
                  <a:moveTo>
                    <a:pt x="3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0" name="Freeform 150"/>
            <p:cNvSpPr/>
            <p:nvPr/>
          </p:nvSpPr>
          <p:spPr bwMode="auto">
            <a:xfrm>
              <a:off x="1820863" y="1604965"/>
              <a:ext cx="71438" cy="112713"/>
            </a:xfrm>
            <a:custGeom>
              <a:avLst/>
              <a:gdLst>
                <a:gd name="T0" fmla="*/ 4 w 19"/>
                <a:gd name="T1" fmla="*/ 1 h 30"/>
                <a:gd name="T2" fmla="*/ 2 w 19"/>
                <a:gd name="T3" fmla="*/ 0 h 30"/>
                <a:gd name="T4" fmla="*/ 1 w 19"/>
                <a:gd name="T5" fmla="*/ 0 h 30"/>
                <a:gd name="T6" fmla="*/ 0 w 19"/>
                <a:gd name="T7" fmla="*/ 1 h 30"/>
                <a:gd name="T8" fmla="*/ 0 w 19"/>
                <a:gd name="T9" fmla="*/ 3 h 30"/>
                <a:gd name="T10" fmla="*/ 15 w 19"/>
                <a:gd name="T11" fmla="*/ 29 h 30"/>
                <a:gd name="T12" fmla="*/ 18 w 19"/>
                <a:gd name="T13" fmla="*/ 30 h 30"/>
                <a:gd name="T14" fmla="*/ 19 w 19"/>
                <a:gd name="T15" fmla="*/ 26 h 30"/>
                <a:gd name="T16" fmla="*/ 4 w 19"/>
                <a:gd name="T17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4" y="1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30"/>
                    <a:pt x="17" y="30"/>
                    <a:pt x="18" y="30"/>
                  </a:cubicBezTo>
                  <a:cubicBezTo>
                    <a:pt x="19" y="29"/>
                    <a:pt x="19" y="27"/>
                    <a:pt x="19" y="26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1" name="Freeform 151"/>
            <p:cNvSpPr/>
            <p:nvPr/>
          </p:nvSpPr>
          <p:spPr bwMode="auto">
            <a:xfrm>
              <a:off x="1644650" y="1296989"/>
              <a:ext cx="76200" cy="115888"/>
            </a:xfrm>
            <a:custGeom>
              <a:avLst/>
              <a:gdLst>
                <a:gd name="T0" fmla="*/ 4 w 20"/>
                <a:gd name="T1" fmla="*/ 2 h 31"/>
                <a:gd name="T2" fmla="*/ 2 w 20"/>
                <a:gd name="T3" fmla="*/ 0 h 31"/>
                <a:gd name="T4" fmla="*/ 1 w 20"/>
                <a:gd name="T5" fmla="*/ 1 h 31"/>
                <a:gd name="T6" fmla="*/ 0 w 20"/>
                <a:gd name="T7" fmla="*/ 4 h 31"/>
                <a:gd name="T8" fmla="*/ 15 w 20"/>
                <a:gd name="T9" fmla="*/ 29 h 31"/>
                <a:gd name="T10" fmla="*/ 17 w 20"/>
                <a:gd name="T11" fmla="*/ 31 h 31"/>
                <a:gd name="T12" fmla="*/ 18 w 20"/>
                <a:gd name="T13" fmla="*/ 30 h 31"/>
                <a:gd name="T14" fmla="*/ 19 w 20"/>
                <a:gd name="T15" fmla="*/ 27 h 31"/>
                <a:gd name="T16" fmla="*/ 4 w 20"/>
                <a:gd name="T1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1">
                  <a:moveTo>
                    <a:pt x="4" y="2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30"/>
                    <a:pt x="16" y="31"/>
                    <a:pt x="17" y="31"/>
                  </a:cubicBezTo>
                  <a:cubicBezTo>
                    <a:pt x="17" y="31"/>
                    <a:pt x="18" y="31"/>
                    <a:pt x="18" y="30"/>
                  </a:cubicBezTo>
                  <a:cubicBezTo>
                    <a:pt x="19" y="30"/>
                    <a:pt x="20" y="28"/>
                    <a:pt x="19" y="27"/>
                  </a:cubicBez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2" name="Freeform 152"/>
            <p:cNvSpPr/>
            <p:nvPr/>
          </p:nvSpPr>
          <p:spPr bwMode="auto">
            <a:xfrm>
              <a:off x="1558925" y="1560515"/>
              <a:ext cx="115888" cy="74613"/>
            </a:xfrm>
            <a:custGeom>
              <a:avLst/>
              <a:gdLst>
                <a:gd name="T0" fmla="*/ 30 w 31"/>
                <a:gd name="T1" fmla="*/ 1 h 20"/>
                <a:gd name="T2" fmla="*/ 28 w 31"/>
                <a:gd name="T3" fmla="*/ 0 h 20"/>
                <a:gd name="T4" fmla="*/ 27 w 31"/>
                <a:gd name="T5" fmla="*/ 0 h 20"/>
                <a:gd name="T6" fmla="*/ 1 w 31"/>
                <a:gd name="T7" fmla="*/ 15 h 20"/>
                <a:gd name="T8" fmla="*/ 0 w 31"/>
                <a:gd name="T9" fmla="*/ 16 h 20"/>
                <a:gd name="T10" fmla="*/ 1 w 31"/>
                <a:gd name="T11" fmla="*/ 18 h 20"/>
                <a:gd name="T12" fmla="*/ 4 w 31"/>
                <a:gd name="T13" fmla="*/ 19 h 20"/>
                <a:gd name="T14" fmla="*/ 29 w 31"/>
                <a:gd name="T15" fmla="*/ 4 h 20"/>
                <a:gd name="T16" fmla="*/ 30 w 31"/>
                <a:gd name="T17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30" y="1"/>
                  </a:moveTo>
                  <a:cubicBezTo>
                    <a:pt x="30" y="0"/>
                    <a:pt x="29" y="0"/>
                    <a:pt x="28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6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1" y="19"/>
                    <a:pt x="3" y="20"/>
                    <a:pt x="4" y="19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3"/>
                    <a:pt x="31" y="2"/>
                    <a:pt x="30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3" name="Freeform 153"/>
            <p:cNvSpPr/>
            <p:nvPr/>
          </p:nvSpPr>
          <p:spPr bwMode="auto">
            <a:xfrm>
              <a:off x="1862138" y="1382715"/>
              <a:ext cx="117475" cy="76200"/>
            </a:xfrm>
            <a:custGeom>
              <a:avLst/>
              <a:gdLst>
                <a:gd name="T0" fmla="*/ 1 w 31"/>
                <a:gd name="T1" fmla="*/ 16 h 20"/>
                <a:gd name="T2" fmla="*/ 1 w 31"/>
                <a:gd name="T3" fmla="*/ 18 h 20"/>
                <a:gd name="T4" fmla="*/ 4 w 31"/>
                <a:gd name="T5" fmla="*/ 19 h 20"/>
                <a:gd name="T6" fmla="*/ 30 w 31"/>
                <a:gd name="T7" fmla="*/ 4 h 20"/>
                <a:gd name="T8" fmla="*/ 31 w 31"/>
                <a:gd name="T9" fmla="*/ 3 h 20"/>
                <a:gd name="T10" fmla="*/ 30 w 31"/>
                <a:gd name="T11" fmla="*/ 1 h 20"/>
                <a:gd name="T12" fmla="*/ 28 w 31"/>
                <a:gd name="T13" fmla="*/ 0 h 20"/>
                <a:gd name="T14" fmla="*/ 27 w 31"/>
                <a:gd name="T15" fmla="*/ 0 h 20"/>
                <a:gd name="T16" fmla="*/ 2 w 31"/>
                <a:gd name="T17" fmla="*/ 15 h 20"/>
                <a:gd name="T18" fmla="*/ 1 w 31"/>
                <a:gd name="T1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0">
                  <a:moveTo>
                    <a:pt x="1" y="16"/>
                  </a:moveTo>
                  <a:cubicBezTo>
                    <a:pt x="0" y="17"/>
                    <a:pt x="0" y="18"/>
                    <a:pt x="1" y="18"/>
                  </a:cubicBezTo>
                  <a:cubicBezTo>
                    <a:pt x="1" y="19"/>
                    <a:pt x="3" y="20"/>
                    <a:pt x="4" y="19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3"/>
                    <a:pt x="31" y="3"/>
                  </a:cubicBezTo>
                  <a:cubicBezTo>
                    <a:pt x="31" y="2"/>
                    <a:pt x="31" y="2"/>
                    <a:pt x="30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1" y="16"/>
                    <a:pt x="1" y="1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4" name="Freeform 154"/>
            <p:cNvSpPr/>
            <p:nvPr/>
          </p:nvSpPr>
          <p:spPr bwMode="auto">
            <a:xfrm>
              <a:off x="1862138" y="1560515"/>
              <a:ext cx="117475" cy="74613"/>
            </a:xfrm>
            <a:custGeom>
              <a:avLst/>
              <a:gdLst>
                <a:gd name="T0" fmla="*/ 30 w 31"/>
                <a:gd name="T1" fmla="*/ 15 h 20"/>
                <a:gd name="T2" fmla="*/ 4 w 31"/>
                <a:gd name="T3" fmla="*/ 0 h 20"/>
                <a:gd name="T4" fmla="*/ 3 w 31"/>
                <a:gd name="T5" fmla="*/ 0 h 20"/>
                <a:gd name="T6" fmla="*/ 1 w 31"/>
                <a:gd name="T7" fmla="*/ 1 h 20"/>
                <a:gd name="T8" fmla="*/ 2 w 31"/>
                <a:gd name="T9" fmla="*/ 4 h 20"/>
                <a:gd name="T10" fmla="*/ 27 w 31"/>
                <a:gd name="T11" fmla="*/ 19 h 20"/>
                <a:gd name="T12" fmla="*/ 30 w 31"/>
                <a:gd name="T13" fmla="*/ 18 h 20"/>
                <a:gd name="T14" fmla="*/ 30 w 31"/>
                <a:gd name="T15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0">
                  <a:moveTo>
                    <a:pt x="30" y="15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8" y="20"/>
                    <a:pt x="30" y="19"/>
                    <a:pt x="30" y="18"/>
                  </a:cubicBezTo>
                  <a:cubicBezTo>
                    <a:pt x="31" y="17"/>
                    <a:pt x="31" y="16"/>
                    <a:pt x="30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5" name="Freeform 155"/>
            <p:cNvSpPr/>
            <p:nvPr/>
          </p:nvSpPr>
          <p:spPr bwMode="auto">
            <a:xfrm>
              <a:off x="1558925" y="1382715"/>
              <a:ext cx="115888" cy="76200"/>
            </a:xfrm>
            <a:custGeom>
              <a:avLst/>
              <a:gdLst>
                <a:gd name="T0" fmla="*/ 1 w 31"/>
                <a:gd name="T1" fmla="*/ 4 h 20"/>
                <a:gd name="T2" fmla="*/ 27 w 31"/>
                <a:gd name="T3" fmla="*/ 19 h 20"/>
                <a:gd name="T4" fmla="*/ 30 w 31"/>
                <a:gd name="T5" fmla="*/ 18 h 20"/>
                <a:gd name="T6" fmla="*/ 30 w 31"/>
                <a:gd name="T7" fmla="*/ 16 h 20"/>
                <a:gd name="T8" fmla="*/ 29 w 31"/>
                <a:gd name="T9" fmla="*/ 15 h 20"/>
                <a:gd name="T10" fmla="*/ 4 w 31"/>
                <a:gd name="T11" fmla="*/ 0 h 20"/>
                <a:gd name="T12" fmla="*/ 3 w 31"/>
                <a:gd name="T13" fmla="*/ 0 h 20"/>
                <a:gd name="T14" fmla="*/ 1 w 31"/>
                <a:gd name="T15" fmla="*/ 1 h 20"/>
                <a:gd name="T16" fmla="*/ 0 w 31"/>
                <a:gd name="T17" fmla="*/ 3 h 20"/>
                <a:gd name="T18" fmla="*/ 1 w 31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0">
                  <a:moveTo>
                    <a:pt x="1" y="4"/>
                  </a:moveTo>
                  <a:cubicBezTo>
                    <a:pt x="27" y="19"/>
                    <a:pt x="27" y="19"/>
                    <a:pt x="27" y="19"/>
                  </a:cubicBezTo>
                  <a:cubicBezTo>
                    <a:pt x="28" y="20"/>
                    <a:pt x="30" y="19"/>
                    <a:pt x="30" y="18"/>
                  </a:cubicBezTo>
                  <a:cubicBezTo>
                    <a:pt x="31" y="18"/>
                    <a:pt x="31" y="17"/>
                    <a:pt x="30" y="16"/>
                  </a:cubicBezTo>
                  <a:cubicBezTo>
                    <a:pt x="30" y="16"/>
                    <a:pt x="30" y="15"/>
                    <a:pt x="29" y="1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4"/>
                    <a:pt x="1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6" name="Freeform 156"/>
            <p:cNvSpPr/>
            <p:nvPr/>
          </p:nvSpPr>
          <p:spPr bwMode="auto">
            <a:xfrm>
              <a:off x="1644650" y="1604965"/>
              <a:ext cx="71438" cy="112713"/>
            </a:xfrm>
            <a:custGeom>
              <a:avLst/>
              <a:gdLst>
                <a:gd name="T0" fmla="*/ 18 w 19"/>
                <a:gd name="T1" fmla="*/ 0 h 30"/>
                <a:gd name="T2" fmla="*/ 17 w 19"/>
                <a:gd name="T3" fmla="*/ 0 h 30"/>
                <a:gd name="T4" fmla="*/ 15 w 19"/>
                <a:gd name="T5" fmla="*/ 1 h 30"/>
                <a:gd name="T6" fmla="*/ 0 w 19"/>
                <a:gd name="T7" fmla="*/ 26 h 30"/>
                <a:gd name="T8" fmla="*/ 1 w 19"/>
                <a:gd name="T9" fmla="*/ 30 h 30"/>
                <a:gd name="T10" fmla="*/ 4 w 19"/>
                <a:gd name="T11" fmla="*/ 29 h 30"/>
                <a:gd name="T12" fmla="*/ 19 w 19"/>
                <a:gd name="T13" fmla="*/ 3 h 30"/>
                <a:gd name="T14" fmla="*/ 19 w 19"/>
                <a:gd name="T15" fmla="*/ 1 h 30"/>
                <a:gd name="T16" fmla="*/ 18 w 19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8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9"/>
                    <a:pt x="1" y="30"/>
                  </a:cubicBezTo>
                  <a:cubicBezTo>
                    <a:pt x="2" y="30"/>
                    <a:pt x="4" y="30"/>
                    <a:pt x="4" y="29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2"/>
                    <a:pt x="19" y="2"/>
                    <a:pt x="19" y="1"/>
                  </a:cubicBezTo>
                  <a:cubicBezTo>
                    <a:pt x="19" y="1"/>
                    <a:pt x="19" y="0"/>
                    <a:pt x="1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7" name="Freeform 157"/>
            <p:cNvSpPr/>
            <p:nvPr/>
          </p:nvSpPr>
          <p:spPr bwMode="auto">
            <a:xfrm>
              <a:off x="1817688" y="1296989"/>
              <a:ext cx="74613" cy="115888"/>
            </a:xfrm>
            <a:custGeom>
              <a:avLst/>
              <a:gdLst>
                <a:gd name="T0" fmla="*/ 2 w 20"/>
                <a:gd name="T1" fmla="*/ 30 h 31"/>
                <a:gd name="T2" fmla="*/ 5 w 20"/>
                <a:gd name="T3" fmla="*/ 29 h 31"/>
                <a:gd name="T4" fmla="*/ 20 w 20"/>
                <a:gd name="T5" fmla="*/ 4 h 31"/>
                <a:gd name="T6" fmla="*/ 19 w 20"/>
                <a:gd name="T7" fmla="*/ 1 h 31"/>
                <a:gd name="T8" fmla="*/ 18 w 20"/>
                <a:gd name="T9" fmla="*/ 0 h 31"/>
                <a:gd name="T10" fmla="*/ 16 w 20"/>
                <a:gd name="T11" fmla="*/ 2 h 31"/>
                <a:gd name="T12" fmla="*/ 1 w 20"/>
                <a:gd name="T13" fmla="*/ 27 h 31"/>
                <a:gd name="T14" fmla="*/ 2 w 20"/>
                <a:gd name="T1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1">
                  <a:moveTo>
                    <a:pt x="2" y="30"/>
                  </a:moveTo>
                  <a:cubicBezTo>
                    <a:pt x="3" y="31"/>
                    <a:pt x="4" y="31"/>
                    <a:pt x="5" y="29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1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8"/>
                    <a:pt x="1" y="30"/>
                    <a:pt x="2" y="3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8" name="Freeform 111"/>
          <p:cNvSpPr>
            <a:spLocks noEditPoints="1"/>
          </p:cNvSpPr>
          <p:nvPr/>
        </p:nvSpPr>
        <p:spPr bwMode="auto">
          <a:xfrm>
            <a:off x="10823284" y="1366708"/>
            <a:ext cx="468000" cy="437996"/>
          </a:xfrm>
          <a:custGeom>
            <a:avLst/>
            <a:gdLst>
              <a:gd name="T0" fmla="*/ 98 w 132"/>
              <a:gd name="T1" fmla="*/ 9 h 128"/>
              <a:gd name="T2" fmla="*/ 11 w 132"/>
              <a:gd name="T3" fmla="*/ 32 h 128"/>
              <a:gd name="T4" fmla="*/ 34 w 132"/>
              <a:gd name="T5" fmla="*/ 119 h 128"/>
              <a:gd name="T6" fmla="*/ 121 w 132"/>
              <a:gd name="T7" fmla="*/ 96 h 128"/>
              <a:gd name="T8" fmla="*/ 125 w 132"/>
              <a:gd name="T9" fmla="*/ 55 h 128"/>
              <a:gd name="T10" fmla="*/ 125 w 132"/>
              <a:gd name="T11" fmla="*/ 65 h 128"/>
              <a:gd name="T12" fmla="*/ 97 w 132"/>
              <a:gd name="T13" fmla="*/ 79 h 128"/>
              <a:gd name="T14" fmla="*/ 125 w 132"/>
              <a:gd name="T15" fmla="*/ 55 h 128"/>
              <a:gd name="T16" fmla="*/ 123 w 132"/>
              <a:gd name="T17" fmla="*/ 46 h 128"/>
              <a:gd name="T18" fmla="*/ 93 w 132"/>
              <a:gd name="T19" fmla="*/ 77 h 128"/>
              <a:gd name="T20" fmla="*/ 119 w 132"/>
              <a:gd name="T21" fmla="*/ 36 h 128"/>
              <a:gd name="T22" fmla="*/ 111 w 132"/>
              <a:gd name="T23" fmla="*/ 25 h 128"/>
              <a:gd name="T24" fmla="*/ 116 w 132"/>
              <a:gd name="T25" fmla="*/ 31 h 128"/>
              <a:gd name="T26" fmla="*/ 79 w 132"/>
              <a:gd name="T27" fmla="*/ 69 h 128"/>
              <a:gd name="T28" fmla="*/ 110 w 132"/>
              <a:gd name="T29" fmla="*/ 24 h 128"/>
              <a:gd name="T30" fmla="*/ 68 w 132"/>
              <a:gd name="T31" fmla="*/ 5 h 128"/>
              <a:gd name="T32" fmla="*/ 77 w 132"/>
              <a:gd name="T33" fmla="*/ 6 h 128"/>
              <a:gd name="T34" fmla="*/ 68 w 132"/>
              <a:gd name="T35" fmla="*/ 17 h 128"/>
              <a:gd name="T36" fmla="*/ 68 w 132"/>
              <a:gd name="T37" fmla="*/ 24 h 128"/>
              <a:gd name="T38" fmla="*/ 85 w 132"/>
              <a:gd name="T39" fmla="*/ 8 h 128"/>
              <a:gd name="T40" fmla="*/ 95 w 132"/>
              <a:gd name="T41" fmla="*/ 12 h 128"/>
              <a:gd name="T42" fmla="*/ 68 w 132"/>
              <a:gd name="T43" fmla="*/ 24 h 128"/>
              <a:gd name="T44" fmla="*/ 99 w 132"/>
              <a:gd name="T45" fmla="*/ 14 h 128"/>
              <a:gd name="T46" fmla="*/ 106 w 132"/>
              <a:gd name="T47" fmla="*/ 20 h 128"/>
              <a:gd name="T48" fmla="*/ 68 w 132"/>
              <a:gd name="T49" fmla="*/ 59 h 128"/>
              <a:gd name="T50" fmla="*/ 115 w 132"/>
              <a:gd name="T51" fmla="*/ 97 h 128"/>
              <a:gd name="T52" fmla="*/ 95 w 132"/>
              <a:gd name="T53" fmla="*/ 116 h 128"/>
              <a:gd name="T54" fmla="*/ 51 w 132"/>
              <a:gd name="T55" fmla="*/ 121 h 128"/>
              <a:gd name="T56" fmla="*/ 19 w 132"/>
              <a:gd name="T57" fmla="*/ 100 h 128"/>
              <a:gd name="T58" fmla="*/ 7 w 132"/>
              <a:gd name="T59" fmla="*/ 57 h 128"/>
              <a:gd name="T60" fmla="*/ 24 w 132"/>
              <a:gd name="T61" fmla="*/ 22 h 128"/>
              <a:gd name="T62" fmla="*/ 62 w 132"/>
              <a:gd name="T63" fmla="*/ 5 h 128"/>
              <a:gd name="T64" fmla="*/ 64 w 132"/>
              <a:gd name="T65" fmla="*/ 64 h 128"/>
              <a:gd name="T66" fmla="*/ 116 w 132"/>
              <a:gd name="T67" fmla="*/ 96 h 128"/>
              <a:gd name="T68" fmla="*/ 119 w 132"/>
              <a:gd name="T69" fmla="*/ 92 h 128"/>
              <a:gd name="T70" fmla="*/ 125 w 132"/>
              <a:gd name="T71" fmla="*/ 72 h 128"/>
              <a:gd name="T72" fmla="*/ 119 w 132"/>
              <a:gd name="T73" fmla="*/ 9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2" h="128">
                <a:moveTo>
                  <a:pt x="128" y="47"/>
                </a:moveTo>
                <a:cubicBezTo>
                  <a:pt x="123" y="31"/>
                  <a:pt x="113" y="17"/>
                  <a:pt x="98" y="9"/>
                </a:cubicBezTo>
                <a:cubicBezTo>
                  <a:pt x="88" y="3"/>
                  <a:pt x="77" y="0"/>
                  <a:pt x="66" y="0"/>
                </a:cubicBezTo>
                <a:cubicBezTo>
                  <a:pt x="43" y="0"/>
                  <a:pt x="22" y="12"/>
                  <a:pt x="11" y="32"/>
                </a:cubicBezTo>
                <a:cubicBezTo>
                  <a:pt x="2" y="47"/>
                  <a:pt x="0" y="64"/>
                  <a:pt x="4" y="81"/>
                </a:cubicBezTo>
                <a:cubicBezTo>
                  <a:pt x="9" y="97"/>
                  <a:pt x="19" y="111"/>
                  <a:pt x="34" y="119"/>
                </a:cubicBezTo>
                <a:cubicBezTo>
                  <a:pt x="44" y="125"/>
                  <a:pt x="55" y="128"/>
                  <a:pt x="66" y="128"/>
                </a:cubicBezTo>
                <a:cubicBezTo>
                  <a:pt x="89" y="128"/>
                  <a:pt x="110" y="116"/>
                  <a:pt x="121" y="96"/>
                </a:cubicBezTo>
                <a:cubicBezTo>
                  <a:pt x="130" y="81"/>
                  <a:pt x="132" y="64"/>
                  <a:pt x="128" y="47"/>
                </a:cubicBezTo>
                <a:close/>
                <a:moveTo>
                  <a:pt x="125" y="55"/>
                </a:moveTo>
                <a:cubicBezTo>
                  <a:pt x="125" y="58"/>
                  <a:pt x="125" y="61"/>
                  <a:pt x="125" y="65"/>
                </a:cubicBezTo>
                <a:cubicBezTo>
                  <a:pt x="125" y="65"/>
                  <a:pt x="125" y="65"/>
                  <a:pt x="125" y="65"/>
                </a:cubicBezTo>
                <a:cubicBezTo>
                  <a:pt x="106" y="84"/>
                  <a:pt x="106" y="84"/>
                  <a:pt x="106" y="84"/>
                </a:cubicBezTo>
                <a:cubicBezTo>
                  <a:pt x="97" y="79"/>
                  <a:pt x="97" y="79"/>
                  <a:pt x="97" y="79"/>
                </a:cubicBezTo>
                <a:cubicBezTo>
                  <a:pt x="124" y="52"/>
                  <a:pt x="124" y="52"/>
                  <a:pt x="124" y="52"/>
                </a:cubicBezTo>
                <a:lnTo>
                  <a:pt x="125" y="55"/>
                </a:lnTo>
                <a:close/>
                <a:moveTo>
                  <a:pt x="120" y="38"/>
                </a:moveTo>
                <a:cubicBezTo>
                  <a:pt x="121" y="41"/>
                  <a:pt x="122" y="43"/>
                  <a:pt x="123" y="46"/>
                </a:cubicBezTo>
                <a:cubicBezTo>
                  <a:pt x="123" y="47"/>
                  <a:pt x="123" y="47"/>
                  <a:pt x="123" y="47"/>
                </a:cubicBezTo>
                <a:cubicBezTo>
                  <a:pt x="93" y="77"/>
                  <a:pt x="93" y="77"/>
                  <a:pt x="93" y="77"/>
                </a:cubicBezTo>
                <a:cubicBezTo>
                  <a:pt x="84" y="71"/>
                  <a:pt x="84" y="71"/>
                  <a:pt x="84" y="71"/>
                </a:cubicBezTo>
                <a:cubicBezTo>
                  <a:pt x="119" y="36"/>
                  <a:pt x="119" y="36"/>
                  <a:pt x="119" y="36"/>
                </a:cubicBezTo>
                <a:lnTo>
                  <a:pt x="120" y="38"/>
                </a:lnTo>
                <a:close/>
                <a:moveTo>
                  <a:pt x="111" y="25"/>
                </a:moveTo>
                <a:cubicBezTo>
                  <a:pt x="112" y="26"/>
                  <a:pt x="113" y="27"/>
                  <a:pt x="113" y="28"/>
                </a:cubicBezTo>
                <a:cubicBezTo>
                  <a:pt x="114" y="29"/>
                  <a:pt x="115" y="30"/>
                  <a:pt x="116" y="31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79" y="69"/>
                  <a:pt x="79" y="69"/>
                  <a:pt x="79" y="69"/>
                </a:cubicBezTo>
                <a:cubicBezTo>
                  <a:pt x="70" y="64"/>
                  <a:pt x="70" y="64"/>
                  <a:pt x="70" y="64"/>
                </a:cubicBezTo>
                <a:cubicBezTo>
                  <a:pt x="110" y="24"/>
                  <a:pt x="110" y="24"/>
                  <a:pt x="110" y="24"/>
                </a:cubicBezTo>
                <a:lnTo>
                  <a:pt x="111" y="25"/>
                </a:lnTo>
                <a:close/>
                <a:moveTo>
                  <a:pt x="68" y="5"/>
                </a:moveTo>
                <a:cubicBezTo>
                  <a:pt x="70" y="5"/>
                  <a:pt x="70" y="5"/>
                  <a:pt x="70" y="5"/>
                </a:cubicBezTo>
                <a:cubicBezTo>
                  <a:pt x="72" y="5"/>
                  <a:pt x="75" y="5"/>
                  <a:pt x="77" y="6"/>
                </a:cubicBezTo>
                <a:cubicBezTo>
                  <a:pt x="80" y="6"/>
                  <a:pt x="80" y="6"/>
                  <a:pt x="80" y="6"/>
                </a:cubicBezTo>
                <a:cubicBezTo>
                  <a:pt x="68" y="17"/>
                  <a:pt x="68" y="17"/>
                  <a:pt x="68" y="17"/>
                </a:cubicBezTo>
                <a:lnTo>
                  <a:pt x="68" y="5"/>
                </a:lnTo>
                <a:close/>
                <a:moveTo>
                  <a:pt x="68" y="24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ubicBezTo>
                  <a:pt x="88" y="9"/>
                  <a:pt x="91" y="10"/>
                  <a:pt x="93" y="11"/>
                </a:cubicBezTo>
                <a:cubicBezTo>
                  <a:pt x="95" y="12"/>
                  <a:pt x="95" y="12"/>
                  <a:pt x="95" y="12"/>
                </a:cubicBezTo>
                <a:cubicBezTo>
                  <a:pt x="68" y="38"/>
                  <a:pt x="68" y="38"/>
                  <a:pt x="68" y="38"/>
                </a:cubicBezTo>
                <a:lnTo>
                  <a:pt x="68" y="24"/>
                </a:lnTo>
                <a:close/>
                <a:moveTo>
                  <a:pt x="68" y="45"/>
                </a:moveTo>
                <a:cubicBezTo>
                  <a:pt x="99" y="14"/>
                  <a:pt x="99" y="14"/>
                  <a:pt x="99" y="14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2" y="17"/>
                  <a:pt x="104" y="18"/>
                  <a:pt x="106" y="20"/>
                </a:cubicBezTo>
                <a:cubicBezTo>
                  <a:pt x="107" y="21"/>
                  <a:pt x="107" y="21"/>
                  <a:pt x="107" y="21"/>
                </a:cubicBezTo>
                <a:cubicBezTo>
                  <a:pt x="68" y="59"/>
                  <a:pt x="68" y="59"/>
                  <a:pt x="68" y="59"/>
                </a:cubicBezTo>
                <a:lnTo>
                  <a:pt x="68" y="45"/>
                </a:lnTo>
                <a:close/>
                <a:moveTo>
                  <a:pt x="115" y="97"/>
                </a:moveTo>
                <a:cubicBezTo>
                  <a:pt x="113" y="100"/>
                  <a:pt x="111" y="104"/>
                  <a:pt x="108" y="106"/>
                </a:cubicBezTo>
                <a:cubicBezTo>
                  <a:pt x="104" y="110"/>
                  <a:pt x="100" y="113"/>
                  <a:pt x="95" y="116"/>
                </a:cubicBezTo>
                <a:cubicBezTo>
                  <a:pt x="86" y="121"/>
                  <a:pt x="76" y="123"/>
                  <a:pt x="66" y="123"/>
                </a:cubicBezTo>
                <a:cubicBezTo>
                  <a:pt x="61" y="123"/>
                  <a:pt x="56" y="123"/>
                  <a:pt x="51" y="121"/>
                </a:cubicBezTo>
                <a:cubicBezTo>
                  <a:pt x="46" y="120"/>
                  <a:pt x="41" y="118"/>
                  <a:pt x="36" y="115"/>
                </a:cubicBezTo>
                <a:cubicBezTo>
                  <a:pt x="29" y="111"/>
                  <a:pt x="23" y="106"/>
                  <a:pt x="19" y="100"/>
                </a:cubicBezTo>
                <a:cubicBezTo>
                  <a:pt x="14" y="94"/>
                  <a:pt x="11" y="87"/>
                  <a:pt x="9" y="79"/>
                </a:cubicBezTo>
                <a:cubicBezTo>
                  <a:pt x="7" y="72"/>
                  <a:pt x="6" y="64"/>
                  <a:pt x="7" y="57"/>
                </a:cubicBezTo>
                <a:cubicBezTo>
                  <a:pt x="8" y="49"/>
                  <a:pt x="11" y="41"/>
                  <a:pt x="15" y="34"/>
                </a:cubicBezTo>
                <a:cubicBezTo>
                  <a:pt x="17" y="30"/>
                  <a:pt x="21" y="25"/>
                  <a:pt x="24" y="22"/>
                </a:cubicBezTo>
                <a:cubicBezTo>
                  <a:pt x="28" y="18"/>
                  <a:pt x="32" y="15"/>
                  <a:pt x="37" y="12"/>
                </a:cubicBezTo>
                <a:cubicBezTo>
                  <a:pt x="44" y="8"/>
                  <a:pt x="53" y="5"/>
                  <a:pt x="62" y="5"/>
                </a:cubicBezTo>
                <a:cubicBezTo>
                  <a:pt x="64" y="5"/>
                  <a:pt x="64" y="5"/>
                  <a:pt x="64" y="5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65"/>
                  <a:pt x="64" y="66"/>
                  <a:pt x="65" y="66"/>
                </a:cubicBezTo>
                <a:cubicBezTo>
                  <a:pt x="116" y="96"/>
                  <a:pt x="116" y="96"/>
                  <a:pt x="116" y="96"/>
                </a:cubicBezTo>
                <a:lnTo>
                  <a:pt x="115" y="97"/>
                </a:lnTo>
                <a:close/>
                <a:moveTo>
                  <a:pt x="119" y="92"/>
                </a:moveTo>
                <a:cubicBezTo>
                  <a:pt x="110" y="87"/>
                  <a:pt x="110" y="87"/>
                  <a:pt x="110" y="87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4" y="77"/>
                  <a:pt x="124" y="77"/>
                  <a:pt x="124" y="77"/>
                </a:cubicBezTo>
                <a:cubicBezTo>
                  <a:pt x="123" y="81"/>
                  <a:pt x="121" y="86"/>
                  <a:pt x="119" y="90"/>
                </a:cubicBezTo>
                <a:lnTo>
                  <a:pt x="119" y="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5476661" y="3710172"/>
            <a:ext cx="468000" cy="468000"/>
            <a:chOff x="4411663" y="304800"/>
            <a:chExt cx="481013" cy="481013"/>
          </a:xfrm>
          <a:solidFill>
            <a:schemeClr val="accent4"/>
          </a:solidFill>
        </p:grpSpPr>
        <p:sp>
          <p:nvSpPr>
            <p:cNvPr id="70" name="Freeform 228"/>
            <p:cNvSpPr>
              <a:spLocks noEditPoints="1"/>
            </p:cNvSpPr>
            <p:nvPr/>
          </p:nvSpPr>
          <p:spPr bwMode="auto">
            <a:xfrm>
              <a:off x="4411663" y="304800"/>
              <a:ext cx="481013" cy="481013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06 w 128"/>
                <a:gd name="T11" fmla="*/ 106 h 128"/>
                <a:gd name="T12" fmla="*/ 87 w 128"/>
                <a:gd name="T13" fmla="*/ 119 h 128"/>
                <a:gd name="T14" fmla="*/ 64 w 128"/>
                <a:gd name="T15" fmla="*/ 123 h 128"/>
                <a:gd name="T16" fmla="*/ 41 w 128"/>
                <a:gd name="T17" fmla="*/ 119 h 128"/>
                <a:gd name="T18" fmla="*/ 22 w 128"/>
                <a:gd name="T19" fmla="*/ 106 h 128"/>
                <a:gd name="T20" fmla="*/ 9 w 128"/>
                <a:gd name="T21" fmla="*/ 87 h 128"/>
                <a:gd name="T22" fmla="*/ 5 w 128"/>
                <a:gd name="T23" fmla="*/ 64 h 128"/>
                <a:gd name="T24" fmla="*/ 9 w 128"/>
                <a:gd name="T25" fmla="*/ 41 h 128"/>
                <a:gd name="T26" fmla="*/ 22 w 128"/>
                <a:gd name="T27" fmla="*/ 22 h 128"/>
                <a:gd name="T28" fmla="*/ 41 w 128"/>
                <a:gd name="T29" fmla="*/ 9 h 128"/>
                <a:gd name="T30" fmla="*/ 87 w 128"/>
                <a:gd name="T31" fmla="*/ 9 h 128"/>
                <a:gd name="T32" fmla="*/ 106 w 128"/>
                <a:gd name="T33" fmla="*/ 22 h 128"/>
                <a:gd name="T34" fmla="*/ 119 w 128"/>
                <a:gd name="T35" fmla="*/ 41 h 128"/>
                <a:gd name="T36" fmla="*/ 123 w 128"/>
                <a:gd name="T37" fmla="*/ 64 h 128"/>
                <a:gd name="T38" fmla="*/ 119 w 128"/>
                <a:gd name="T39" fmla="*/ 87 h 128"/>
                <a:gd name="T40" fmla="*/ 106 w 128"/>
                <a:gd name="T41" fmla="*/ 10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106" y="106"/>
                  </a:moveTo>
                  <a:cubicBezTo>
                    <a:pt x="101" y="111"/>
                    <a:pt x="94" y="116"/>
                    <a:pt x="87" y="119"/>
                  </a:cubicBezTo>
                  <a:cubicBezTo>
                    <a:pt x="80" y="122"/>
                    <a:pt x="72" y="123"/>
                    <a:pt x="64" y="123"/>
                  </a:cubicBezTo>
                  <a:cubicBezTo>
                    <a:pt x="56" y="123"/>
                    <a:pt x="48" y="122"/>
                    <a:pt x="41" y="119"/>
                  </a:cubicBezTo>
                  <a:cubicBezTo>
                    <a:pt x="34" y="116"/>
                    <a:pt x="27" y="111"/>
                    <a:pt x="22" y="106"/>
                  </a:cubicBezTo>
                  <a:cubicBezTo>
                    <a:pt x="17" y="101"/>
                    <a:pt x="12" y="94"/>
                    <a:pt x="9" y="87"/>
                  </a:cubicBezTo>
                  <a:cubicBezTo>
                    <a:pt x="6" y="80"/>
                    <a:pt x="5" y="72"/>
                    <a:pt x="5" y="64"/>
                  </a:cubicBezTo>
                  <a:cubicBezTo>
                    <a:pt x="5" y="56"/>
                    <a:pt x="6" y="48"/>
                    <a:pt x="9" y="41"/>
                  </a:cubicBezTo>
                  <a:cubicBezTo>
                    <a:pt x="12" y="34"/>
                    <a:pt x="17" y="27"/>
                    <a:pt x="22" y="22"/>
                  </a:cubicBezTo>
                  <a:cubicBezTo>
                    <a:pt x="27" y="17"/>
                    <a:pt x="34" y="12"/>
                    <a:pt x="41" y="9"/>
                  </a:cubicBezTo>
                  <a:cubicBezTo>
                    <a:pt x="56" y="3"/>
                    <a:pt x="72" y="3"/>
                    <a:pt x="87" y="9"/>
                  </a:cubicBezTo>
                  <a:cubicBezTo>
                    <a:pt x="94" y="12"/>
                    <a:pt x="101" y="17"/>
                    <a:pt x="106" y="22"/>
                  </a:cubicBezTo>
                  <a:cubicBezTo>
                    <a:pt x="111" y="27"/>
                    <a:pt x="116" y="34"/>
                    <a:pt x="119" y="41"/>
                  </a:cubicBezTo>
                  <a:cubicBezTo>
                    <a:pt x="122" y="48"/>
                    <a:pt x="123" y="56"/>
                    <a:pt x="123" y="64"/>
                  </a:cubicBezTo>
                  <a:cubicBezTo>
                    <a:pt x="123" y="72"/>
                    <a:pt x="122" y="80"/>
                    <a:pt x="119" y="87"/>
                  </a:cubicBezTo>
                  <a:cubicBezTo>
                    <a:pt x="116" y="94"/>
                    <a:pt x="112" y="101"/>
                    <a:pt x="106" y="10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1" name="Oval 229"/>
            <p:cNvSpPr>
              <a:spLocks noChangeArrowheads="1"/>
            </p:cNvSpPr>
            <p:nvPr/>
          </p:nvSpPr>
          <p:spPr bwMode="auto">
            <a:xfrm>
              <a:off x="4637088" y="530225"/>
              <a:ext cx="30163" cy="30163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2" name="Freeform 230"/>
            <p:cNvSpPr>
              <a:spLocks noEditPoints="1"/>
            </p:cNvSpPr>
            <p:nvPr/>
          </p:nvSpPr>
          <p:spPr bwMode="auto">
            <a:xfrm>
              <a:off x="4576763" y="381000"/>
              <a:ext cx="150813" cy="330200"/>
            </a:xfrm>
            <a:custGeom>
              <a:avLst/>
              <a:gdLst>
                <a:gd name="T0" fmla="*/ 40 w 40"/>
                <a:gd name="T1" fmla="*/ 43 h 88"/>
                <a:gd name="T2" fmla="*/ 40 w 40"/>
                <a:gd name="T3" fmla="*/ 43 h 88"/>
                <a:gd name="T4" fmla="*/ 22 w 40"/>
                <a:gd name="T5" fmla="*/ 2 h 88"/>
                <a:gd name="T6" fmla="*/ 18 w 40"/>
                <a:gd name="T7" fmla="*/ 2 h 88"/>
                <a:gd name="T8" fmla="*/ 0 w 40"/>
                <a:gd name="T9" fmla="*/ 43 h 88"/>
                <a:gd name="T10" fmla="*/ 0 w 40"/>
                <a:gd name="T11" fmla="*/ 44 h 88"/>
                <a:gd name="T12" fmla="*/ 0 w 40"/>
                <a:gd name="T13" fmla="*/ 45 h 88"/>
                <a:gd name="T14" fmla="*/ 0 w 40"/>
                <a:gd name="T15" fmla="*/ 45 h 88"/>
                <a:gd name="T16" fmla="*/ 18 w 40"/>
                <a:gd name="T17" fmla="*/ 86 h 88"/>
                <a:gd name="T18" fmla="*/ 22 w 40"/>
                <a:gd name="T19" fmla="*/ 86 h 88"/>
                <a:gd name="T20" fmla="*/ 40 w 40"/>
                <a:gd name="T21" fmla="*/ 45 h 88"/>
                <a:gd name="T22" fmla="*/ 40 w 40"/>
                <a:gd name="T23" fmla="*/ 44 h 88"/>
                <a:gd name="T24" fmla="*/ 40 w 40"/>
                <a:gd name="T25" fmla="*/ 44 h 88"/>
                <a:gd name="T26" fmla="*/ 40 w 40"/>
                <a:gd name="T27" fmla="*/ 44 h 88"/>
                <a:gd name="T28" fmla="*/ 40 w 40"/>
                <a:gd name="T29" fmla="*/ 43 h 88"/>
                <a:gd name="T30" fmla="*/ 20 w 40"/>
                <a:gd name="T31" fmla="*/ 80 h 88"/>
                <a:gd name="T32" fmla="*/ 4 w 40"/>
                <a:gd name="T33" fmla="*/ 44 h 88"/>
                <a:gd name="T34" fmla="*/ 20 w 40"/>
                <a:gd name="T35" fmla="*/ 9 h 88"/>
                <a:gd name="T36" fmla="*/ 36 w 40"/>
                <a:gd name="T37" fmla="*/ 44 h 88"/>
                <a:gd name="T38" fmla="*/ 20 w 40"/>
                <a:gd name="T39" fmla="*/ 8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88">
                  <a:moveTo>
                    <a:pt x="40" y="43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0"/>
                    <a:pt x="19" y="0"/>
                    <a:pt x="18" y="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4"/>
                    <a:pt x="0" y="44"/>
                  </a:cubicBezTo>
                  <a:cubicBezTo>
                    <a:pt x="0" y="44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9" y="88"/>
                    <a:pt x="21" y="88"/>
                    <a:pt x="22" y="86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0" y="43"/>
                    <a:pt x="40" y="43"/>
                  </a:cubicBezTo>
                  <a:close/>
                  <a:moveTo>
                    <a:pt x="20" y="80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36" y="44"/>
                    <a:pt x="36" y="44"/>
                    <a:pt x="36" y="44"/>
                  </a:cubicBezTo>
                  <a:lnTo>
                    <a:pt x="20" y="8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5" name="文本框 4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6547219" y="1181656"/>
            <a:ext cx="4190733" cy="4955643"/>
            <a:chOff x="6909170" y="1353082"/>
            <a:chExt cx="4190733" cy="4955643"/>
          </a:xfrm>
        </p:grpSpPr>
        <p:sp>
          <p:nvSpPr>
            <p:cNvPr id="48" name="文本占位符 11"/>
            <p:cNvSpPr txBox="1"/>
            <p:nvPr/>
          </p:nvSpPr>
          <p:spPr>
            <a:xfrm>
              <a:off x="6909170" y="4065381"/>
              <a:ext cx="4190733" cy="483594"/>
            </a:xfrm>
            <a:prstGeom prst="rect">
              <a:avLst/>
            </a:prstGeom>
          </p:spPr>
          <p:txBody>
            <a:bodyPr vert="horz" lIns="0" tIns="0" rIns="0" bIns="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8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80604020202020204" pitchFamily="34" charset="0"/>
                <a:buNone/>
                <a:defRPr/>
              </a:pPr>
              <a:r>
                <a:rPr lang="en-US" altLang="zh-CN" dirty="0">
                  <a:solidFill>
                    <a:srgbClr val="A2A2A2"/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Datasets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A2A2A2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cs typeface="+mn-cs"/>
                  <a:sym typeface="+mn-lt"/>
                </a:rPr>
                <a:t> &amp; </a:t>
              </a:r>
              <a:r>
                <a:rPr lang="en-US" altLang="zh-CN" dirty="0">
                  <a:solidFill>
                    <a:srgbClr val="A2A2A2"/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Baseline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  <a:sym typeface="+mn-lt"/>
              </a:endParaRPr>
            </a:p>
          </p:txBody>
        </p:sp>
        <p:sp>
          <p:nvSpPr>
            <p:cNvPr id="49" name="文本占位符 12"/>
            <p:cNvSpPr txBox="1"/>
            <p:nvPr/>
          </p:nvSpPr>
          <p:spPr>
            <a:xfrm>
              <a:off x="6909170" y="3031304"/>
              <a:ext cx="419073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 fontScale="85000"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8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80604020202020204" pitchFamily="34" charset="0"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lt"/>
                </a:rPr>
                <a:t>数据处理与基准模型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50" name="books-group_25777"/>
            <p:cNvSpPr>
              <a:spLocks noChangeAspect="1"/>
            </p:cNvSpPr>
            <p:nvPr/>
          </p:nvSpPr>
          <p:spPr bwMode="auto">
            <a:xfrm>
              <a:off x="8462135" y="1353082"/>
              <a:ext cx="1084804" cy="1419262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278945 h 440259"/>
                <a:gd name="T31" fmla="*/ 278945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88862 h 440259"/>
                <a:gd name="T57" fmla="*/ 88862 h 440259"/>
                <a:gd name="T58" fmla="*/ 278945 h 440259"/>
                <a:gd name="T59" fmla="*/ 278945 h 440259"/>
                <a:gd name="T60" fmla="*/ 278945 h 440259"/>
                <a:gd name="T61" fmla="*/ 278945 h 440259"/>
                <a:gd name="T62" fmla="*/ 88862 h 440259"/>
                <a:gd name="T63" fmla="*/ 88862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88862 h 440259"/>
                <a:gd name="T71" fmla="*/ 88862 h 440259"/>
                <a:gd name="T72" fmla="*/ 278945 h 440259"/>
                <a:gd name="T73" fmla="*/ 278945 h 440259"/>
                <a:gd name="T74" fmla="*/ 278945 h 440259"/>
                <a:gd name="T75" fmla="*/ 278945 h 440259"/>
                <a:gd name="T76" fmla="*/ 278945 h 440259"/>
                <a:gd name="T77" fmla="*/ 278945 h 440259"/>
                <a:gd name="T78" fmla="*/ 278945 h 440259"/>
                <a:gd name="T79" fmla="*/ 278945 h 440259"/>
                <a:gd name="T80" fmla="*/ 278945 h 440259"/>
                <a:gd name="T81" fmla="*/ 278945 h 440259"/>
                <a:gd name="T82" fmla="*/ 278945 h 440259"/>
                <a:gd name="T83" fmla="*/ 278945 h 440259"/>
                <a:gd name="T84" fmla="*/ 278945 h 440259"/>
                <a:gd name="T85" fmla="*/ 278945 h 440259"/>
                <a:gd name="T86" fmla="*/ 278945 h 440259"/>
                <a:gd name="T87" fmla="*/ 278945 h 440259"/>
                <a:gd name="T88" fmla="*/ 278945 h 440259"/>
                <a:gd name="T89" fmla="*/ 278945 h 440259"/>
                <a:gd name="T90" fmla="*/ 278945 h 440259"/>
                <a:gd name="T9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86" h="5092">
                  <a:moveTo>
                    <a:pt x="3542" y="4509"/>
                  </a:moveTo>
                  <a:lnTo>
                    <a:pt x="3260" y="4509"/>
                  </a:lnTo>
                  <a:lnTo>
                    <a:pt x="3181" y="2195"/>
                  </a:lnTo>
                  <a:cubicBezTo>
                    <a:pt x="3180" y="1744"/>
                    <a:pt x="2970" y="1596"/>
                    <a:pt x="2891" y="1540"/>
                  </a:cubicBezTo>
                  <a:cubicBezTo>
                    <a:pt x="2888" y="1538"/>
                    <a:pt x="2579" y="1327"/>
                    <a:pt x="2579" y="1327"/>
                  </a:cubicBezTo>
                  <a:lnTo>
                    <a:pt x="2641" y="1222"/>
                  </a:lnTo>
                  <a:cubicBezTo>
                    <a:pt x="2669" y="1174"/>
                    <a:pt x="2653" y="1113"/>
                    <a:pt x="2606" y="1085"/>
                  </a:cubicBezTo>
                  <a:lnTo>
                    <a:pt x="2547" y="1050"/>
                  </a:lnTo>
                  <a:lnTo>
                    <a:pt x="2700" y="790"/>
                  </a:lnTo>
                  <a:lnTo>
                    <a:pt x="2789" y="842"/>
                  </a:lnTo>
                  <a:cubicBezTo>
                    <a:pt x="2804" y="851"/>
                    <a:pt x="2822" y="856"/>
                    <a:pt x="2839" y="856"/>
                  </a:cubicBezTo>
                  <a:cubicBezTo>
                    <a:pt x="2848" y="856"/>
                    <a:pt x="2856" y="855"/>
                    <a:pt x="2865" y="853"/>
                  </a:cubicBezTo>
                  <a:cubicBezTo>
                    <a:pt x="2890" y="846"/>
                    <a:pt x="2912" y="829"/>
                    <a:pt x="2926" y="806"/>
                  </a:cubicBezTo>
                  <a:lnTo>
                    <a:pt x="3073" y="556"/>
                  </a:lnTo>
                  <a:cubicBezTo>
                    <a:pt x="3101" y="508"/>
                    <a:pt x="3085" y="447"/>
                    <a:pt x="3038" y="419"/>
                  </a:cubicBezTo>
                  <a:lnTo>
                    <a:pt x="2354" y="17"/>
                  </a:lnTo>
                  <a:cubicBezTo>
                    <a:pt x="2331" y="3"/>
                    <a:pt x="2304" y="0"/>
                    <a:pt x="2279" y="6"/>
                  </a:cubicBezTo>
                  <a:cubicBezTo>
                    <a:pt x="2253" y="13"/>
                    <a:pt x="2231" y="29"/>
                    <a:pt x="2217" y="52"/>
                  </a:cubicBezTo>
                  <a:lnTo>
                    <a:pt x="2070" y="303"/>
                  </a:lnTo>
                  <a:cubicBezTo>
                    <a:pt x="2042" y="351"/>
                    <a:pt x="2058" y="412"/>
                    <a:pt x="2105" y="440"/>
                  </a:cubicBezTo>
                  <a:lnTo>
                    <a:pt x="2194" y="492"/>
                  </a:lnTo>
                  <a:lnTo>
                    <a:pt x="2041" y="753"/>
                  </a:lnTo>
                  <a:lnTo>
                    <a:pt x="1982" y="718"/>
                  </a:lnTo>
                  <a:cubicBezTo>
                    <a:pt x="1959" y="704"/>
                    <a:pt x="1932" y="701"/>
                    <a:pt x="1906" y="707"/>
                  </a:cubicBezTo>
                  <a:cubicBezTo>
                    <a:pt x="1881" y="714"/>
                    <a:pt x="1859" y="731"/>
                    <a:pt x="1845" y="753"/>
                  </a:cubicBezTo>
                  <a:lnTo>
                    <a:pt x="880" y="2395"/>
                  </a:lnTo>
                  <a:cubicBezTo>
                    <a:pt x="852" y="2443"/>
                    <a:pt x="868" y="2504"/>
                    <a:pt x="915" y="2532"/>
                  </a:cubicBezTo>
                  <a:lnTo>
                    <a:pt x="1023" y="2595"/>
                  </a:lnTo>
                  <a:lnTo>
                    <a:pt x="838" y="2910"/>
                  </a:lnTo>
                  <a:cubicBezTo>
                    <a:pt x="824" y="2933"/>
                    <a:pt x="821" y="2960"/>
                    <a:pt x="827" y="2986"/>
                  </a:cubicBezTo>
                  <a:cubicBezTo>
                    <a:pt x="834" y="3011"/>
                    <a:pt x="851" y="3033"/>
                    <a:pt x="873" y="3047"/>
                  </a:cubicBezTo>
                  <a:lnTo>
                    <a:pt x="1109" y="3185"/>
                  </a:lnTo>
                  <a:cubicBezTo>
                    <a:pt x="1125" y="3195"/>
                    <a:pt x="1143" y="3199"/>
                    <a:pt x="1160" y="3199"/>
                  </a:cubicBezTo>
                  <a:cubicBezTo>
                    <a:pt x="1194" y="3199"/>
                    <a:pt x="1227" y="3182"/>
                    <a:pt x="1246" y="3150"/>
                  </a:cubicBezTo>
                  <a:lnTo>
                    <a:pt x="1431" y="2835"/>
                  </a:lnTo>
                  <a:lnTo>
                    <a:pt x="1539" y="2899"/>
                  </a:lnTo>
                  <a:cubicBezTo>
                    <a:pt x="1554" y="2908"/>
                    <a:pt x="1572" y="2913"/>
                    <a:pt x="1589" y="2913"/>
                  </a:cubicBezTo>
                  <a:cubicBezTo>
                    <a:pt x="1598" y="2913"/>
                    <a:pt x="1606" y="2911"/>
                    <a:pt x="1615" y="2909"/>
                  </a:cubicBezTo>
                  <a:cubicBezTo>
                    <a:pt x="1640" y="2903"/>
                    <a:pt x="1662" y="2886"/>
                    <a:pt x="1676" y="2863"/>
                  </a:cubicBezTo>
                  <a:lnTo>
                    <a:pt x="1825" y="2609"/>
                  </a:lnTo>
                  <a:lnTo>
                    <a:pt x="2067" y="2751"/>
                  </a:lnTo>
                  <a:cubicBezTo>
                    <a:pt x="2130" y="2788"/>
                    <a:pt x="2174" y="2847"/>
                    <a:pt x="2192" y="2917"/>
                  </a:cubicBezTo>
                  <a:cubicBezTo>
                    <a:pt x="2210" y="2988"/>
                    <a:pt x="2200" y="3061"/>
                    <a:pt x="2163" y="3123"/>
                  </a:cubicBezTo>
                  <a:lnTo>
                    <a:pt x="1734" y="3854"/>
                  </a:lnTo>
                  <a:lnTo>
                    <a:pt x="1565" y="3755"/>
                  </a:lnTo>
                  <a:lnTo>
                    <a:pt x="1589" y="3713"/>
                  </a:lnTo>
                  <a:cubicBezTo>
                    <a:pt x="1617" y="3665"/>
                    <a:pt x="1601" y="3604"/>
                    <a:pt x="1554" y="3576"/>
                  </a:cubicBezTo>
                  <a:lnTo>
                    <a:pt x="316" y="2848"/>
                  </a:lnTo>
                  <a:cubicBezTo>
                    <a:pt x="293" y="2834"/>
                    <a:pt x="266" y="2831"/>
                    <a:pt x="240" y="2837"/>
                  </a:cubicBezTo>
                  <a:cubicBezTo>
                    <a:pt x="214" y="2844"/>
                    <a:pt x="193" y="2861"/>
                    <a:pt x="179" y="2883"/>
                  </a:cubicBezTo>
                  <a:lnTo>
                    <a:pt x="28" y="3140"/>
                  </a:lnTo>
                  <a:cubicBezTo>
                    <a:pt x="0" y="3187"/>
                    <a:pt x="16" y="3249"/>
                    <a:pt x="64" y="3277"/>
                  </a:cubicBezTo>
                  <a:lnTo>
                    <a:pt x="251" y="3387"/>
                  </a:lnTo>
                  <a:lnTo>
                    <a:pt x="161" y="3541"/>
                  </a:lnTo>
                  <a:cubicBezTo>
                    <a:pt x="133" y="3588"/>
                    <a:pt x="149" y="3650"/>
                    <a:pt x="196" y="3678"/>
                  </a:cubicBezTo>
                  <a:lnTo>
                    <a:pt x="887" y="4084"/>
                  </a:lnTo>
                  <a:cubicBezTo>
                    <a:pt x="902" y="4093"/>
                    <a:pt x="920" y="4098"/>
                    <a:pt x="937" y="4098"/>
                  </a:cubicBezTo>
                  <a:cubicBezTo>
                    <a:pt x="946" y="4098"/>
                    <a:pt x="954" y="4097"/>
                    <a:pt x="963" y="4094"/>
                  </a:cubicBezTo>
                  <a:cubicBezTo>
                    <a:pt x="988" y="4088"/>
                    <a:pt x="1010" y="4071"/>
                    <a:pt x="1024" y="4048"/>
                  </a:cubicBezTo>
                  <a:lnTo>
                    <a:pt x="1114" y="3894"/>
                  </a:lnTo>
                  <a:lnTo>
                    <a:pt x="1216" y="3954"/>
                  </a:lnTo>
                  <a:lnTo>
                    <a:pt x="889" y="4509"/>
                  </a:lnTo>
                  <a:lnTo>
                    <a:pt x="397" y="4509"/>
                  </a:lnTo>
                  <a:cubicBezTo>
                    <a:pt x="207" y="4509"/>
                    <a:pt x="53" y="4663"/>
                    <a:pt x="53" y="4852"/>
                  </a:cubicBezTo>
                  <a:lnTo>
                    <a:pt x="53" y="4992"/>
                  </a:lnTo>
                  <a:cubicBezTo>
                    <a:pt x="53" y="5047"/>
                    <a:pt x="97" y="5092"/>
                    <a:pt x="153" y="5092"/>
                  </a:cubicBezTo>
                  <a:lnTo>
                    <a:pt x="3786" y="5092"/>
                  </a:lnTo>
                  <a:cubicBezTo>
                    <a:pt x="3842" y="5092"/>
                    <a:pt x="3886" y="5047"/>
                    <a:pt x="3886" y="4992"/>
                  </a:cubicBezTo>
                  <a:lnTo>
                    <a:pt x="3886" y="4852"/>
                  </a:lnTo>
                  <a:cubicBezTo>
                    <a:pt x="3886" y="4663"/>
                    <a:pt x="3732" y="4509"/>
                    <a:pt x="3542" y="4509"/>
                  </a:cubicBezTo>
                  <a:close/>
                  <a:moveTo>
                    <a:pt x="2339" y="240"/>
                  </a:moveTo>
                  <a:lnTo>
                    <a:pt x="2850" y="540"/>
                  </a:lnTo>
                  <a:lnTo>
                    <a:pt x="2804" y="619"/>
                  </a:lnTo>
                  <a:lnTo>
                    <a:pt x="2293" y="318"/>
                  </a:lnTo>
                  <a:lnTo>
                    <a:pt x="2339" y="240"/>
                  </a:lnTo>
                  <a:close/>
                  <a:moveTo>
                    <a:pt x="2367" y="594"/>
                  </a:moveTo>
                  <a:lnTo>
                    <a:pt x="2527" y="688"/>
                  </a:lnTo>
                  <a:lnTo>
                    <a:pt x="2374" y="949"/>
                  </a:lnTo>
                  <a:lnTo>
                    <a:pt x="2369" y="945"/>
                  </a:lnTo>
                  <a:lnTo>
                    <a:pt x="2214" y="854"/>
                  </a:lnTo>
                  <a:lnTo>
                    <a:pt x="2367" y="594"/>
                  </a:lnTo>
                  <a:close/>
                  <a:moveTo>
                    <a:pt x="1124" y="2962"/>
                  </a:moveTo>
                  <a:lnTo>
                    <a:pt x="1061" y="2925"/>
                  </a:lnTo>
                  <a:lnTo>
                    <a:pt x="1195" y="2697"/>
                  </a:lnTo>
                  <a:lnTo>
                    <a:pt x="1259" y="2734"/>
                  </a:lnTo>
                  <a:lnTo>
                    <a:pt x="1124" y="2962"/>
                  </a:lnTo>
                  <a:close/>
                  <a:moveTo>
                    <a:pt x="1811" y="2238"/>
                  </a:moveTo>
                  <a:lnTo>
                    <a:pt x="1554" y="2676"/>
                  </a:lnTo>
                  <a:lnTo>
                    <a:pt x="1103" y="2410"/>
                  </a:lnTo>
                  <a:lnTo>
                    <a:pt x="1967" y="941"/>
                  </a:lnTo>
                  <a:lnTo>
                    <a:pt x="2418" y="1206"/>
                  </a:lnTo>
                  <a:lnTo>
                    <a:pt x="2229" y="1528"/>
                  </a:lnTo>
                  <a:cubicBezTo>
                    <a:pt x="2190" y="1516"/>
                    <a:pt x="2150" y="1510"/>
                    <a:pt x="2110" y="1510"/>
                  </a:cubicBezTo>
                  <a:cubicBezTo>
                    <a:pt x="1959" y="1510"/>
                    <a:pt x="1819" y="1590"/>
                    <a:pt x="1743" y="1720"/>
                  </a:cubicBezTo>
                  <a:cubicBezTo>
                    <a:pt x="1642" y="1891"/>
                    <a:pt x="1675" y="2105"/>
                    <a:pt x="1811" y="2238"/>
                  </a:cubicBezTo>
                  <a:close/>
                  <a:moveTo>
                    <a:pt x="1915" y="1821"/>
                  </a:moveTo>
                  <a:cubicBezTo>
                    <a:pt x="1955" y="1753"/>
                    <a:pt x="2030" y="1710"/>
                    <a:pt x="2110" y="1710"/>
                  </a:cubicBezTo>
                  <a:cubicBezTo>
                    <a:pt x="2149" y="1710"/>
                    <a:pt x="2189" y="1721"/>
                    <a:pt x="2223" y="1741"/>
                  </a:cubicBezTo>
                  <a:cubicBezTo>
                    <a:pt x="2330" y="1804"/>
                    <a:pt x="2366" y="1942"/>
                    <a:pt x="2303" y="2049"/>
                  </a:cubicBezTo>
                  <a:cubicBezTo>
                    <a:pt x="2263" y="2118"/>
                    <a:pt x="2188" y="2160"/>
                    <a:pt x="2109" y="2160"/>
                  </a:cubicBezTo>
                  <a:cubicBezTo>
                    <a:pt x="2069" y="2160"/>
                    <a:pt x="2030" y="2150"/>
                    <a:pt x="1995" y="2129"/>
                  </a:cubicBezTo>
                  <a:cubicBezTo>
                    <a:pt x="1888" y="2066"/>
                    <a:pt x="1852" y="1928"/>
                    <a:pt x="1915" y="1821"/>
                  </a:cubicBezTo>
                  <a:close/>
                  <a:moveTo>
                    <a:pt x="902" y="3861"/>
                  </a:moveTo>
                  <a:lnTo>
                    <a:pt x="384" y="3556"/>
                  </a:lnTo>
                  <a:lnTo>
                    <a:pt x="424" y="3488"/>
                  </a:lnTo>
                  <a:lnTo>
                    <a:pt x="942" y="3793"/>
                  </a:lnTo>
                  <a:lnTo>
                    <a:pt x="902" y="3861"/>
                  </a:lnTo>
                  <a:close/>
                  <a:moveTo>
                    <a:pt x="251" y="3155"/>
                  </a:moveTo>
                  <a:lnTo>
                    <a:pt x="301" y="3071"/>
                  </a:lnTo>
                  <a:lnTo>
                    <a:pt x="1366" y="3698"/>
                  </a:lnTo>
                  <a:lnTo>
                    <a:pt x="1317" y="3782"/>
                  </a:lnTo>
                  <a:lnTo>
                    <a:pt x="251" y="3155"/>
                  </a:lnTo>
                  <a:close/>
                  <a:moveTo>
                    <a:pt x="1463" y="3927"/>
                  </a:moveTo>
                  <a:lnTo>
                    <a:pt x="1718" y="4077"/>
                  </a:lnTo>
                  <a:cubicBezTo>
                    <a:pt x="1734" y="4086"/>
                    <a:pt x="1751" y="4091"/>
                    <a:pt x="1769" y="4091"/>
                  </a:cubicBezTo>
                  <a:cubicBezTo>
                    <a:pt x="1777" y="4091"/>
                    <a:pt x="1786" y="4090"/>
                    <a:pt x="1794" y="4088"/>
                  </a:cubicBezTo>
                  <a:cubicBezTo>
                    <a:pt x="1820" y="4081"/>
                    <a:pt x="1842" y="4065"/>
                    <a:pt x="1855" y="4042"/>
                  </a:cubicBezTo>
                  <a:lnTo>
                    <a:pt x="2336" y="3225"/>
                  </a:lnTo>
                  <a:cubicBezTo>
                    <a:pt x="2400" y="3116"/>
                    <a:pt x="2418" y="2989"/>
                    <a:pt x="2386" y="2867"/>
                  </a:cubicBezTo>
                  <a:cubicBezTo>
                    <a:pt x="2354" y="2745"/>
                    <a:pt x="2277" y="2643"/>
                    <a:pt x="2168" y="2579"/>
                  </a:cubicBezTo>
                  <a:lnTo>
                    <a:pt x="1927" y="2437"/>
                  </a:lnTo>
                  <a:lnTo>
                    <a:pt x="1983" y="2341"/>
                  </a:lnTo>
                  <a:cubicBezTo>
                    <a:pt x="2024" y="2354"/>
                    <a:pt x="2066" y="2360"/>
                    <a:pt x="2109" y="2360"/>
                  </a:cubicBezTo>
                  <a:cubicBezTo>
                    <a:pt x="2259" y="2360"/>
                    <a:pt x="2400" y="2280"/>
                    <a:pt x="2476" y="2151"/>
                  </a:cubicBezTo>
                  <a:cubicBezTo>
                    <a:pt x="2578" y="1977"/>
                    <a:pt x="2542" y="1761"/>
                    <a:pt x="2402" y="1628"/>
                  </a:cubicBezTo>
                  <a:lnTo>
                    <a:pt x="2478" y="1500"/>
                  </a:lnTo>
                  <a:cubicBezTo>
                    <a:pt x="2478" y="1500"/>
                    <a:pt x="2772" y="1701"/>
                    <a:pt x="2776" y="1704"/>
                  </a:cubicBezTo>
                  <a:cubicBezTo>
                    <a:pt x="2837" y="1747"/>
                    <a:pt x="2981" y="1848"/>
                    <a:pt x="2981" y="2197"/>
                  </a:cubicBezTo>
                  <a:cubicBezTo>
                    <a:pt x="2981" y="2198"/>
                    <a:pt x="2981" y="2199"/>
                    <a:pt x="2981" y="2200"/>
                  </a:cubicBezTo>
                  <a:lnTo>
                    <a:pt x="3060" y="4509"/>
                  </a:lnTo>
                  <a:lnTo>
                    <a:pt x="1121" y="4509"/>
                  </a:lnTo>
                  <a:lnTo>
                    <a:pt x="1463" y="3927"/>
                  </a:lnTo>
                  <a:close/>
                  <a:moveTo>
                    <a:pt x="3686" y="4892"/>
                  </a:moveTo>
                  <a:lnTo>
                    <a:pt x="253" y="4892"/>
                  </a:lnTo>
                  <a:lnTo>
                    <a:pt x="253" y="4852"/>
                  </a:lnTo>
                  <a:cubicBezTo>
                    <a:pt x="253" y="4773"/>
                    <a:pt x="317" y="4709"/>
                    <a:pt x="397" y="4709"/>
                  </a:cubicBezTo>
                  <a:lnTo>
                    <a:pt x="3542" y="4709"/>
                  </a:lnTo>
                  <a:cubicBezTo>
                    <a:pt x="3622" y="4709"/>
                    <a:pt x="3686" y="4773"/>
                    <a:pt x="3686" y="4852"/>
                  </a:cubicBezTo>
                  <a:lnTo>
                    <a:pt x="3686" y="489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8398152" y="6153823"/>
              <a:ext cx="578055" cy="154902"/>
              <a:chOff x="7957225" y="6063574"/>
              <a:chExt cx="871228" cy="233464"/>
            </a:xfrm>
          </p:grpSpPr>
          <p:sp>
            <p:nvSpPr>
              <p:cNvPr id="52" name="椭圆 51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3" name="椭圆 52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4" name="椭圆 53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数据集处理</a:t>
            </a:r>
            <a:endParaRPr lang="zh-CN" altLang="en-US" dirty="0"/>
          </a:p>
        </p:txBody>
      </p:sp>
      <p:sp>
        <p:nvSpPr>
          <p:cNvPr id="8" name="文本占位符 20"/>
          <p:cNvSpPr txBox="1"/>
          <p:nvPr/>
        </p:nvSpPr>
        <p:spPr>
          <a:xfrm>
            <a:off x="674077" y="5253790"/>
            <a:ext cx="10858500" cy="74822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lang="zh-CN" altLang="en-US" sz="1800" kern="12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我们要使用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YOLO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进行目标检测，必要的任务是把给定的标注数据处理为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YOLO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能处理的格式，最大的区别是将原图标注的圆框变为方框，并给出坐标。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占位符 23"/>
          <p:cNvSpPr txBox="1"/>
          <p:nvPr/>
        </p:nvSpPr>
        <p:spPr>
          <a:xfrm>
            <a:off x="4347089" y="1201779"/>
            <a:ext cx="3489325" cy="3851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lang="zh-CN" altLang="en-US" sz="4000" kern="1200" spc="3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处理前后</a:t>
            </a:r>
            <a:endParaRPr kumimoji="0" lang="en-US" altLang="zh-CN" sz="4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对比</a:t>
            </a:r>
            <a:endParaRPr kumimoji="0" lang="zh-CN" altLang="en-US" sz="4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104" y="1201779"/>
            <a:ext cx="3536462" cy="385199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937" y="1201779"/>
            <a:ext cx="3536462" cy="3848294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435283" y="927100"/>
            <a:ext cx="7338786" cy="50038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4702627" y="1464668"/>
            <a:ext cx="6428799" cy="663575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微软雅黑" panose="020B050302020402020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Arial Black" panose="020B0A04020102020204"/>
                <a:ea typeface="微软雅黑" panose="020B0503020204020204" charset="-122"/>
                <a:cs typeface="+mj-cs"/>
              </a:rPr>
              <a:t>具体实现</a:t>
            </a:r>
            <a:endParaRPr kumimoji="0" lang="zh-CN" altLang="en-US" sz="44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Arial Black" panose="020B0A04020102020204"/>
              <a:ea typeface="微软雅黑" panose="020B050302020402020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528440" cy="6858000"/>
          </a:xfrm>
          <a:prstGeom prst="rect">
            <a:avLst/>
          </a:prstGeom>
        </p:spPr>
      </p:pic>
      <p:sp>
        <p:nvSpPr>
          <p:cNvPr id="10" name="文本框"/>
          <p:cNvSpPr txBox="1"/>
          <p:nvPr/>
        </p:nvSpPr>
        <p:spPr>
          <a:xfrm>
            <a:off x="4506684" y="1796455"/>
            <a:ext cx="6299201" cy="27591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使用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python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处理。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从</a:t>
            </a:r>
            <a:r>
              <a:rPr kumimoji="0" lang="en-US" altLang="zh-CN" sz="20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json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文件中读取到图像的相关信息，如高度，宽度和物体框。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对于每个物体框，通过圆心和圆上一点，计算出其半径，最终就能得到矩形框的具体参数。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spc="300" dirty="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</a:rPr>
              <a:t>其中，</a:t>
            </a:r>
            <a:r>
              <a:rPr lang="en-US" altLang="zh-CN" sz="2000" b="1" spc="300" dirty="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</a:rPr>
              <a:t>YOLO</a:t>
            </a:r>
            <a:r>
              <a:rPr lang="zh-CN" altLang="en-US" sz="2000" b="1" spc="300" dirty="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</a:rPr>
              <a:t>中的坐标为相对值，因此要将坐标除以图像大小。</a:t>
            </a:r>
            <a:endParaRPr kumimoji="0" lang="en-US" altLang="zh-CN" sz="2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4506684" y="1099180"/>
            <a:ext cx="6428799" cy="663575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微软雅黑" panose="020B050302020402020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006C39"/>
                </a:solidFill>
                <a:latin typeface="Arial Black" panose="020B0A04020102020204"/>
              </a:rPr>
              <a:t>处理过程</a:t>
            </a:r>
            <a:endParaRPr kumimoji="0" lang="zh-CN" altLang="en-US" sz="44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Arial Black" panose="020B0A04020102020204"/>
              <a:ea typeface="微软雅黑" panose="020B0503020204020204" charset="-122"/>
              <a:cs typeface="+mj-cs"/>
            </a:endParaRP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435283" y="927100"/>
            <a:ext cx="7338786" cy="50038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087060" cy="6068272"/>
          </a:xfrm>
          <a:prstGeom prst="rect">
            <a:avLst/>
          </a:prstGeom>
        </p:spPr>
      </p:pic>
      <p:sp>
        <p:nvSpPr>
          <p:cNvPr id="10" name="文本框"/>
          <p:cNvSpPr txBox="1"/>
          <p:nvPr/>
        </p:nvSpPr>
        <p:spPr>
          <a:xfrm>
            <a:off x="4506684" y="1796455"/>
            <a:ext cx="6299201" cy="4636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我们选用</a:t>
            </a:r>
            <a:r>
              <a:rPr kumimoji="0" lang="en-US" altLang="zh-CN" sz="2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YOLO11S</a:t>
            </a:r>
            <a:r>
              <a:rPr kumimoji="0" lang="zh-CN" altLang="en-US" sz="200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作为基准模型，它封装完备，只需要简单的脚本就能开始训练。</a:t>
            </a: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algn="just"/>
            <a:r>
              <a:rPr lang="zh-CN" altLang="zh-CN" sz="2000" spc="300" dirty="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</a:rPr>
              <a:t>训练过程中，我们设置了以下关键参数：</a:t>
            </a:r>
            <a:endParaRPr lang="zh-CN" altLang="zh-CN" sz="2000" spc="300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</a:endParaRP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2000" spc="300" dirty="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</a:rPr>
              <a:t>训练轮次：</a:t>
            </a:r>
            <a:r>
              <a:rPr lang="en-US" altLang="zh-CN" sz="2000" spc="300" dirty="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</a:rPr>
              <a:t>epochs=200</a:t>
            </a:r>
            <a:r>
              <a:rPr lang="zh-CN" altLang="zh-CN" sz="2000" spc="300" dirty="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</a:rPr>
              <a:t>，确保模型充分学习。</a:t>
            </a:r>
            <a:endParaRPr lang="zh-CN" altLang="zh-CN" sz="2000" spc="300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</a:endParaRP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2000" spc="300" dirty="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</a:rPr>
              <a:t>输入图像大小：</a:t>
            </a:r>
            <a:r>
              <a:rPr lang="en-US" altLang="zh-CN" sz="2000" spc="300" dirty="0" err="1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</a:rPr>
              <a:t>imgsz</a:t>
            </a:r>
            <a:r>
              <a:rPr lang="en-US" altLang="zh-CN" sz="2000" spc="300" dirty="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</a:rPr>
              <a:t>=576</a:t>
            </a:r>
            <a:r>
              <a:rPr lang="zh-CN" altLang="zh-CN" sz="2000" spc="300" dirty="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</a:rPr>
              <a:t>，适合数据集的分辨率。</a:t>
            </a:r>
            <a:endParaRPr lang="zh-CN" altLang="zh-CN" sz="2000" spc="300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</a:endParaRP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2000" spc="300" dirty="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</a:rPr>
              <a:t>优化器：使用</a:t>
            </a:r>
            <a:r>
              <a:rPr lang="en-US" altLang="zh-CN" sz="2000" spc="300" dirty="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</a:rPr>
              <a:t> </a:t>
            </a:r>
            <a:r>
              <a:rPr lang="en-US" altLang="zh-CN" sz="2000" spc="300" dirty="0" err="1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</a:rPr>
              <a:t>AdamW</a:t>
            </a:r>
            <a:r>
              <a:rPr lang="zh-CN" altLang="zh-CN" sz="2000" spc="300" dirty="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</a:rPr>
              <a:t>，以更快的收敛速度。</a:t>
            </a:r>
            <a:endParaRPr lang="zh-CN" altLang="zh-CN" sz="2000" spc="300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</a:endParaRP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2000" spc="300" dirty="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</a:rPr>
              <a:t>数据增强：启用</a:t>
            </a:r>
            <a:r>
              <a:rPr lang="en-US" altLang="zh-CN" sz="2000" spc="300" dirty="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</a:rPr>
              <a:t> Mosaic</a:t>
            </a:r>
            <a:r>
              <a:rPr lang="zh-CN" altLang="zh-CN" sz="2000" spc="300" dirty="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</a:rPr>
              <a:t>、</a:t>
            </a:r>
            <a:r>
              <a:rPr lang="en-US" altLang="zh-CN" sz="2000" spc="300" dirty="0" err="1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</a:rPr>
              <a:t>Mixup</a:t>
            </a:r>
            <a:r>
              <a:rPr lang="zh-CN" altLang="zh-CN" sz="2000" spc="300" dirty="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</a:rPr>
              <a:t>、随机翻转等增强方法，优化数据集，提升模型的泛化能力。</a:t>
            </a:r>
            <a:endParaRPr lang="en-US" altLang="zh-CN" sz="2000" spc="300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</a:endParaRP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sz="2000" spc="300" dirty="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</a:rPr>
              <a:t>IOU</a:t>
            </a:r>
            <a:r>
              <a:rPr lang="zh-CN" altLang="en-US" sz="2000" spc="300" dirty="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</a:rPr>
              <a:t>：</a:t>
            </a:r>
            <a:r>
              <a:rPr lang="en-US" altLang="zh-CN" sz="2000" spc="300" dirty="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</a:rPr>
              <a:t>0.7</a:t>
            </a:r>
            <a:r>
              <a:rPr lang="zh-CN" altLang="en-US" sz="2000" spc="300" dirty="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</a:rPr>
              <a:t>，比题目要求的</a:t>
            </a:r>
            <a:r>
              <a:rPr lang="en-US" altLang="zh-CN" sz="2000" spc="300" dirty="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</a:rPr>
              <a:t>0.5</a:t>
            </a:r>
            <a:r>
              <a:rPr lang="zh-CN" altLang="en-US" sz="2000" spc="300" dirty="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</a:rPr>
              <a:t>更大，提高鲁棒性。</a:t>
            </a:r>
            <a:endParaRPr lang="zh-CN" altLang="zh-CN" sz="2000" spc="300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4507713" y="1132880"/>
            <a:ext cx="6428799" cy="663575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微软雅黑" panose="020B050302020402020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006C39"/>
                </a:solidFill>
                <a:latin typeface="Arial Black" panose="020B0A04020102020204"/>
              </a:rPr>
              <a:t>Baseline</a:t>
            </a:r>
            <a:endParaRPr kumimoji="0" lang="zh-CN" altLang="en-US" sz="44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Arial Black" panose="020B0A04020102020204"/>
              <a:ea typeface="微软雅黑" panose="020B0503020204020204" charset="-122"/>
              <a:cs typeface="+mj-cs"/>
            </a:endParaRPr>
          </a:p>
        </p:txBody>
      </p:sp>
    </p:spTree>
  </p:cSld>
  <p:clrMapOvr>
    <a:masterClrMapping/>
  </p:clrMapOvr>
  <p:transition spd="med">
    <p:pull/>
  </p:transition>
</p:sld>
</file>

<file path=ppt/tags/tag1.xml><?xml version="1.0" encoding="utf-8"?>
<p:tagLst xmlns:p="http://schemas.openxmlformats.org/presentationml/2006/main">
  <p:tag name="PA" val="v5.1.2"/>
</p:tagLst>
</file>

<file path=ppt/tags/tag2.xml><?xml version="1.0" encoding="utf-8"?>
<p:tagLst xmlns:p="http://schemas.openxmlformats.org/presentationml/2006/main">
  <p:tag name="PA" val="v5.1.2"/>
</p:tagLst>
</file>

<file path=ppt/tags/tag3.xml><?xml version="1.0" encoding="utf-8"?>
<p:tagLst xmlns:p="http://schemas.openxmlformats.org/presentationml/2006/main">
  <p:tag name="PA" val="v5.1.2"/>
</p:tagLst>
</file>

<file path=ppt/tags/tag4.xml><?xml version="1.0" encoding="utf-8"?>
<p:tagLst xmlns:p="http://schemas.openxmlformats.org/presentationml/2006/main">
  <p:tag name="PA" val="v5.1.2"/>
</p:tagLst>
</file>

<file path=ppt/tags/tag5.xml><?xml version="1.0" encoding="utf-8"?>
<p:tagLst xmlns:p="http://schemas.openxmlformats.org/presentationml/2006/main">
  <p:tag name="PA" val="v5.1.2"/>
</p:tagLst>
</file>

<file path=ppt/tags/tag6.xml><?xml version="1.0" encoding="utf-8"?>
<p:tagLst xmlns:p="http://schemas.openxmlformats.org/presentationml/2006/main">
  <p:tag name="PA" val="v5.1.2"/>
</p:tagLst>
</file>

<file path=ppt/tags/tag7.xml><?xml version="1.0" encoding="utf-8"?>
<p:tagLst xmlns:p="http://schemas.openxmlformats.org/presentationml/2006/main">
  <p:tag name="PA" val="v5.1.2"/>
</p:tagLst>
</file>

<file path=ppt/theme/theme1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2848</Words>
  <Application>WPS 演示</Application>
  <PresentationFormat>宽屏</PresentationFormat>
  <Paragraphs>242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23</vt:i4>
      </vt:variant>
    </vt:vector>
  </HeadingPairs>
  <TitlesOfParts>
    <vt:vector size="50" baseType="lpstr">
      <vt:lpstr>Arial</vt:lpstr>
      <vt:lpstr>宋体</vt:lpstr>
      <vt:lpstr>Wingdings</vt:lpstr>
      <vt:lpstr>微软雅黑</vt:lpstr>
      <vt:lpstr>Century Gothic</vt:lpstr>
      <vt:lpstr>FreeSans</vt:lpstr>
      <vt:lpstr>黑体</vt:lpstr>
      <vt:lpstr>DejaVu Sans</vt:lpstr>
      <vt:lpstr>微软雅黑 Light</vt:lpstr>
      <vt:lpstr>Wingdings 3</vt:lpstr>
      <vt:lpstr>Arial</vt:lpstr>
      <vt:lpstr>Droid Sans Fallback</vt:lpstr>
      <vt:lpstr>DejaVu Math TeX Gyre</vt:lpstr>
      <vt:lpstr>宋体</vt:lpstr>
      <vt:lpstr>Arial Unicode MS</vt:lpstr>
      <vt:lpstr>等线</vt:lpstr>
      <vt:lpstr>Gubbi</vt:lpstr>
      <vt:lpstr>Arial Black</vt:lpstr>
      <vt:lpstr>Symbol</vt:lpstr>
      <vt:lpstr>等线</vt:lpstr>
      <vt:lpstr>Times New Roman</vt:lpstr>
      <vt:lpstr>微软雅黑</vt:lpstr>
      <vt:lpstr>微软雅黑</vt:lpstr>
      <vt:lpstr>封2​​</vt:lpstr>
      <vt:lpstr>目4​​</vt:lpstr>
      <vt:lpstr>内页​​</vt:lpstr>
      <vt:lpstr>1_内页​​</vt:lpstr>
      <vt:lpstr>计算机视觉大作业 演示文稿</vt:lpstr>
      <vt:lpstr>PowerPoint 演示文稿</vt:lpstr>
      <vt:lpstr>PowerPoint 演示文稿</vt:lpstr>
      <vt:lpstr>任务重述</vt:lpstr>
      <vt:lpstr>难点分析</vt:lpstr>
      <vt:lpstr>PowerPoint 演示文稿</vt:lpstr>
      <vt:lpstr>数据集处理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图像处理与增强</vt:lpstr>
      <vt:lpstr>处理结果对比</vt:lpstr>
      <vt:lpstr>检测对比</vt:lpstr>
      <vt:lpstr>实验结果与分析</vt:lpstr>
      <vt:lpstr>RCNN模型</vt:lpstr>
      <vt:lpstr>模型结构</vt:lpstr>
      <vt:lpstr>PowerPoint 演示文稿</vt:lpstr>
      <vt:lpstr>优化与创新</vt:lpstr>
      <vt:lpstr>实验结果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 RZ</dc:creator>
  <cp:lastModifiedBy>violet</cp:lastModifiedBy>
  <cp:revision>7</cp:revision>
  <dcterms:created xsi:type="dcterms:W3CDTF">2025-02-03T21:51:52Z</dcterms:created>
  <dcterms:modified xsi:type="dcterms:W3CDTF">2025-02-03T21:51:52Z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4458C01DA8144025B79E2943183203C1_12</vt:lpwstr>
  </property>
  <property fmtid="{D5CDD505-2E9C-101B-9397-08002B2CF9AE}" pid="3" name="KSOProductBuildVer">
    <vt:lpwstr>2052-12.1.0.17885</vt:lpwstr>
  </property>
</Properties>
</file>